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60" r:id="rId4"/>
    <p:sldId id="265" r:id="rId5"/>
    <p:sldId id="261" r:id="rId6"/>
    <p:sldId id="279" r:id="rId7"/>
    <p:sldId id="262" r:id="rId8"/>
    <p:sldId id="281" r:id="rId9"/>
    <p:sldId id="263" r:id="rId10"/>
    <p:sldId id="275" r:id="rId11"/>
    <p:sldId id="264" r:id="rId12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FA2"/>
    <a:srgbClr val="54A1D9"/>
    <a:srgbClr val="236A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20"/>
  </p:normalViewPr>
  <p:slideViewPr>
    <p:cSldViewPr snapToGrid="0" snapToObjects="1">
      <p:cViewPr varScale="1">
        <p:scale>
          <a:sx n="68" d="100"/>
          <a:sy n="68" d="100"/>
        </p:scale>
        <p:origin x="624" y="48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AAB2B-B538-EE4A-B13D-F5554D72CF91}" type="datetimeFigureOut">
              <a:rPr lang="es-ES_tradnl" smtClean="0"/>
              <a:t>25/08/2022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69A4C-E8BE-4940-A653-C8C1E7A8E92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4934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9A4C-E8BE-4940-A653-C8C1E7A8E920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26925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9A4C-E8BE-4940-A653-C8C1E7A8E920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3484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69A4C-E8BE-4940-A653-C8C1E7A8E920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5916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53ADDB-50D8-E64F-8378-C055C6281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83F9AE-3F1E-6A42-844C-7628B60DC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8BC6F0-98EF-3B42-B314-10CB62C75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0F7B-B0BF-F544-90AF-2BCE7D8A0455}" type="datetimeFigureOut">
              <a:rPr lang="es-ES_tradnl" smtClean="0"/>
              <a:t>25/08/2022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3009FD-1B60-6F43-863D-863AC26BB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203CC-50A6-4E4A-AF34-F25A55C9E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5808-158F-D34E-A4E2-C7DD3E27A15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9469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F9067-7329-6C49-8C1E-E99233F70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B33326-6C4C-1048-9DAC-1F3960A1F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FC5A4C-1410-EB41-95C1-B1A46D1B1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0F7B-B0BF-F544-90AF-2BCE7D8A0455}" type="datetimeFigureOut">
              <a:rPr lang="es-ES_tradnl" smtClean="0"/>
              <a:t>25/08/2022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F7DD7F-05D3-DA46-AB1C-9997E3DC3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EDD562-F696-2647-AEA2-4A560F606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5808-158F-D34E-A4E2-C7DD3E27A15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94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7DE80A-13DF-764D-B146-B1E9B2743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A85DCD-ABA1-5D44-A03B-A5C8B4D6E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2341F1-BB32-1746-843C-54F943985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0F7B-B0BF-F544-90AF-2BCE7D8A0455}" type="datetimeFigureOut">
              <a:rPr lang="es-ES_tradnl" smtClean="0"/>
              <a:t>25/08/2022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E28EB3-2B49-AC46-AA76-C5699F893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9CFC49-D779-764D-B271-B1BE7C2A5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5808-158F-D34E-A4E2-C7DD3E27A15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70654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CAA0DB-C404-0B4C-AD44-A423EBD74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3B47F9-F186-DA43-98EB-5F71991F5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D53057-E9A7-424A-9B4A-D60F6428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0F7B-B0BF-F544-90AF-2BCE7D8A0455}" type="datetimeFigureOut">
              <a:rPr lang="es-ES_tradnl" smtClean="0"/>
              <a:t>25/08/2022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0A277A-4D74-C54C-989F-AC21E6659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0EB6E2-77CD-694F-A35F-0692754BD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5808-158F-D34E-A4E2-C7DD3E27A15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989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68DDE4-C550-EA47-9980-1DCA15F96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7EFA2F-AC2A-3345-8D9B-824DF295A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9A8A07-A9AE-C441-8F54-709FB17A0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0F7B-B0BF-F544-90AF-2BCE7D8A0455}" type="datetimeFigureOut">
              <a:rPr lang="es-ES_tradnl" smtClean="0"/>
              <a:t>25/08/2022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5E7BAE-BF4A-A941-8C2F-021854182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FDFFE8-1970-8C4A-BA30-3E3BB2E7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5808-158F-D34E-A4E2-C7DD3E27A15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3722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893C8C-56AE-FB46-9649-979C8C51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79535F-6820-554C-B838-B41B1A1A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194F78-6218-8146-B526-2667F74F9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047359-B225-AC42-9127-6411268C1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0F7B-B0BF-F544-90AF-2BCE7D8A0455}" type="datetimeFigureOut">
              <a:rPr lang="es-ES_tradnl" smtClean="0"/>
              <a:t>25/08/2022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AA7227-3E54-1B49-9455-DAE56E252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894D67D-8393-E148-BB24-9332E5377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5808-158F-D34E-A4E2-C7DD3E27A15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1082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C02AE0-FF58-BB40-867C-1262E7CE2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E1E3A9-E837-644D-B37C-FD59323B1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D8ED3C-6855-CF48-8230-8784B1E44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BF9A686-5AC8-6D41-A1CC-517130EFDD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DA31FD6-C29B-3647-BB34-1C66FD212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C5B9748-AEBF-7643-BE7A-A8ADB7B7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0F7B-B0BF-F544-90AF-2BCE7D8A0455}" type="datetimeFigureOut">
              <a:rPr lang="es-ES_tradnl" smtClean="0"/>
              <a:t>25/08/2022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E76A9D7-8EFB-874C-9FE0-36EB6FB5A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659C86D-C462-DB4C-A79B-7AE44731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5808-158F-D34E-A4E2-C7DD3E27A15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9476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FC95AF-5AA6-5048-8C9C-68D193AAB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B3B5E19-3C84-4D4F-AA5B-6010141A5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0F7B-B0BF-F544-90AF-2BCE7D8A0455}" type="datetimeFigureOut">
              <a:rPr lang="es-ES_tradnl" smtClean="0"/>
              <a:t>25/08/2022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5AC7A48-9EBB-4845-ADB0-DE1A1D07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61D0B1A-B041-E04C-9162-508BC496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5808-158F-D34E-A4E2-C7DD3E27A15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54672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08EA44-9B6A-C442-9F5D-75A00767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0F7B-B0BF-F544-90AF-2BCE7D8A0455}" type="datetimeFigureOut">
              <a:rPr lang="es-ES_tradnl" smtClean="0"/>
              <a:t>25/08/2022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311B2D-F090-7746-9246-41A29C117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415E408-F4B2-B149-A498-DFEC9218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5808-158F-D34E-A4E2-C7DD3E27A15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3181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760804-CE9C-9044-8FA7-BB30A99A5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4C887E-F245-2C46-AE0D-86D6D8B58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B4E040-6801-E84E-B092-C68354B83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6CEDC7-5BB4-F445-B69F-C5FBC34D9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0F7B-B0BF-F544-90AF-2BCE7D8A0455}" type="datetimeFigureOut">
              <a:rPr lang="es-ES_tradnl" smtClean="0"/>
              <a:t>25/08/2022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57885B-5ABE-D54F-815F-88246FB62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98E5FE-57BB-2B49-A31B-EAD5AB87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5808-158F-D34E-A4E2-C7DD3E27A15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185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063C54-F547-B146-A68B-6D5D086CE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CEF10EC-36CC-8048-9FEF-7D7259713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C91D12-2C2F-A141-8924-0B0D96670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FC090-7F63-DE40-BB24-877B16E48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0F7B-B0BF-F544-90AF-2BCE7D8A0455}" type="datetimeFigureOut">
              <a:rPr lang="es-ES_tradnl" smtClean="0"/>
              <a:t>25/08/2022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54A793-0598-0A40-84F4-353F4497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858474-9CD8-8840-890C-E428A1859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5808-158F-D34E-A4E2-C7DD3E27A15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962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B74119E-85F1-3940-84C0-DB9306E29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2DF301-FF2A-CB47-9F00-EE64A125B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6EB897-08FC-3547-B5FD-3C88B74645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40F7B-B0BF-F544-90AF-2BCE7D8A0455}" type="datetimeFigureOut">
              <a:rPr lang="es-ES_tradnl" smtClean="0"/>
              <a:t>25/08/2022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DD9A92-8432-C84B-A3FF-8B5CA486A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C186D3-C41A-1A48-8126-692068685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25808-158F-D34E-A4E2-C7DD3E27A15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334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 /><Relationship Id="rId3" Type="http://schemas.openxmlformats.org/officeDocument/2006/relationships/image" Target="../media/image1.jpeg" /><Relationship Id="rId7" Type="http://schemas.openxmlformats.org/officeDocument/2006/relationships/image" Target="../media/image5.emf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emf" /><Relationship Id="rId11" Type="http://schemas.openxmlformats.org/officeDocument/2006/relationships/image" Target="../media/image9.png" /><Relationship Id="rId5" Type="http://schemas.openxmlformats.org/officeDocument/2006/relationships/image" Target="../media/image3.emf" /><Relationship Id="rId10" Type="http://schemas.openxmlformats.org/officeDocument/2006/relationships/image" Target="../media/image8.png" /><Relationship Id="rId4" Type="http://schemas.openxmlformats.org/officeDocument/2006/relationships/image" Target="../media/image2.png" /><Relationship Id="rId9" Type="http://schemas.openxmlformats.org/officeDocument/2006/relationships/image" Target="../media/image7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emf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5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1.jpeg" /><Relationship Id="rId7" Type="http://schemas.openxmlformats.org/officeDocument/2006/relationships/image" Target="../media/image6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emf" /><Relationship Id="rId5" Type="http://schemas.openxmlformats.org/officeDocument/2006/relationships/image" Target="../media/image4.emf" /><Relationship Id="rId10" Type="http://schemas.openxmlformats.org/officeDocument/2006/relationships/image" Target="../media/image9.png" /><Relationship Id="rId4" Type="http://schemas.openxmlformats.org/officeDocument/2006/relationships/image" Target="../media/image2.png" /><Relationship Id="rId9" Type="http://schemas.openxmlformats.org/officeDocument/2006/relationships/image" Target="../media/image8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2.emf" /><Relationship Id="rId5" Type="http://schemas.openxmlformats.org/officeDocument/2006/relationships/image" Target="../media/image5.emf" /><Relationship Id="rId4" Type="http://schemas.openxmlformats.org/officeDocument/2006/relationships/image" Target="../media/image4.emf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 /><Relationship Id="rId13" Type="http://schemas.openxmlformats.org/officeDocument/2006/relationships/image" Target="../media/image23.emf" /><Relationship Id="rId3" Type="http://schemas.openxmlformats.org/officeDocument/2006/relationships/image" Target="../media/image13.png" /><Relationship Id="rId7" Type="http://schemas.openxmlformats.org/officeDocument/2006/relationships/image" Target="../media/image17.png" /><Relationship Id="rId12" Type="http://schemas.openxmlformats.org/officeDocument/2006/relationships/image" Target="../media/image22.jpeg" /><Relationship Id="rId17" Type="http://schemas.openxmlformats.org/officeDocument/2006/relationships/image" Target="../media/image27.jpeg" /><Relationship Id="rId2" Type="http://schemas.openxmlformats.org/officeDocument/2006/relationships/notesSlide" Target="../notesSlides/notesSlide2.xml" /><Relationship Id="rId16" Type="http://schemas.openxmlformats.org/officeDocument/2006/relationships/image" Target="../media/image26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6.emf" /><Relationship Id="rId11" Type="http://schemas.openxmlformats.org/officeDocument/2006/relationships/image" Target="../media/image21.emf" /><Relationship Id="rId5" Type="http://schemas.openxmlformats.org/officeDocument/2006/relationships/image" Target="../media/image15.emf" /><Relationship Id="rId15" Type="http://schemas.openxmlformats.org/officeDocument/2006/relationships/image" Target="../media/image25.emf" /><Relationship Id="rId10" Type="http://schemas.openxmlformats.org/officeDocument/2006/relationships/image" Target="../media/image20.emf" /><Relationship Id="rId4" Type="http://schemas.openxmlformats.org/officeDocument/2006/relationships/image" Target="../media/image14.emf" /><Relationship Id="rId9" Type="http://schemas.openxmlformats.org/officeDocument/2006/relationships/image" Target="../media/image19.emf" /><Relationship Id="rId14" Type="http://schemas.openxmlformats.org/officeDocument/2006/relationships/image" Target="../media/image24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meconectosinclavos.net.gt/" TargetMode="External" /><Relationship Id="rId3" Type="http://schemas.openxmlformats.org/officeDocument/2006/relationships/image" Target="../media/image19.emf" /><Relationship Id="rId7" Type="http://schemas.openxmlformats.org/officeDocument/2006/relationships/image" Target="../media/image24.png" /><Relationship Id="rId2" Type="http://schemas.openxmlformats.org/officeDocument/2006/relationships/image" Target="../media/image28.emf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3.emf" /><Relationship Id="rId5" Type="http://schemas.openxmlformats.org/officeDocument/2006/relationships/image" Target="../media/image18.jpeg" /><Relationship Id="rId4" Type="http://schemas.openxmlformats.org/officeDocument/2006/relationships/image" Target="../media/image16.emf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9.emf" /><Relationship Id="rId4" Type="http://schemas.openxmlformats.org/officeDocument/2006/relationships/image" Target="../media/image28.emf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 /><Relationship Id="rId7" Type="http://schemas.openxmlformats.org/officeDocument/2006/relationships/image" Target="../media/image27.jpeg" /><Relationship Id="rId2" Type="http://schemas.openxmlformats.org/officeDocument/2006/relationships/image" Target="../media/image28.emf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5.emf" /><Relationship Id="rId5" Type="http://schemas.openxmlformats.org/officeDocument/2006/relationships/image" Target="../media/image20.emf" /><Relationship Id="rId4" Type="http://schemas.openxmlformats.org/officeDocument/2006/relationships/image" Target="../media/image17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0.emf" /><Relationship Id="rId4" Type="http://schemas.openxmlformats.org/officeDocument/2006/relationships/image" Target="../media/image28.emf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 /><Relationship Id="rId2" Type="http://schemas.openxmlformats.org/officeDocument/2006/relationships/image" Target="../media/image21.emf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6.jpeg" /><Relationship Id="rId5" Type="http://schemas.openxmlformats.org/officeDocument/2006/relationships/image" Target="../media/image25.emf" /><Relationship Id="rId4" Type="http://schemas.openxmlformats.org/officeDocument/2006/relationships/image" Target="../media/image22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1.emf" /><Relationship Id="rId4" Type="http://schemas.openxmlformats.org/officeDocument/2006/relationships/image" Target="../media/image32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a Unión Europea y UNICEF lanzan estrategia para combatir la desnutrición  crónica y promover el desarrollo infantil integral en el país en el marco  de la Gran Cruzada Nacional por la Nutrición -">
            <a:extLst>
              <a:ext uri="{FF2B5EF4-FFF2-40B4-BE49-F238E27FC236}">
                <a16:creationId xmlns:a16="http://schemas.microsoft.com/office/drawing/2014/main" id="{5806AB95-2F86-408C-B69B-54243D984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r="27109"/>
          <a:stretch/>
        </p:blipFill>
        <p:spPr bwMode="auto">
          <a:xfrm>
            <a:off x="7042746" y="0"/>
            <a:ext cx="5149253" cy="831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5AE850D-C03E-E24E-8295-1E3544E82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15" t="3618" r="17395" b="15323"/>
          <a:stretch/>
        </p:blipFill>
        <p:spPr>
          <a:xfrm>
            <a:off x="0" y="0"/>
            <a:ext cx="6988667" cy="691874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09558B2-7B92-294A-BF37-E87EB177D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59" y="2045131"/>
            <a:ext cx="5752741" cy="20711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4F061B7-98CF-9C4E-BAF7-F1F4B3916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813" y="246930"/>
            <a:ext cx="2629361" cy="66067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2B83822-928E-C84C-9047-7FC6FB709A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1611" y="4444134"/>
            <a:ext cx="2566195" cy="258257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DE07E61-97BF-3345-920D-0A933EF02F31}"/>
              </a:ext>
            </a:extLst>
          </p:cNvPr>
          <p:cNvSpPr txBox="1"/>
          <p:nvPr/>
        </p:nvSpPr>
        <p:spPr>
          <a:xfrm>
            <a:off x="729008" y="5708839"/>
            <a:ext cx="2104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rgbClr val="1A5FA2"/>
                </a:solidFill>
                <a:latin typeface="+mj-lt"/>
                <a:cs typeface="Calibri" panose="020F0502020204030204" pitchFamily="34" charset="0"/>
              </a:rPr>
              <a:t>Con el apoyo de: 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402AAC40-1120-FA44-9780-56829677E414}"/>
              </a:ext>
            </a:extLst>
          </p:cNvPr>
          <p:cNvGrpSpPr/>
          <p:nvPr/>
        </p:nvGrpSpPr>
        <p:grpSpPr>
          <a:xfrm>
            <a:off x="781048" y="5861666"/>
            <a:ext cx="5786750" cy="945092"/>
            <a:chOff x="1038691" y="5698305"/>
            <a:chExt cx="5786750" cy="945092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A19C823C-A18E-8E4F-B1E8-6566D6B19CDD}"/>
                </a:ext>
              </a:extLst>
            </p:cNvPr>
            <p:cNvGrpSpPr/>
            <p:nvPr/>
          </p:nvGrpSpPr>
          <p:grpSpPr>
            <a:xfrm>
              <a:off x="2198268" y="5698305"/>
              <a:ext cx="4627173" cy="945092"/>
              <a:chOff x="1270180" y="5660569"/>
              <a:chExt cx="5769922" cy="1178497"/>
            </a:xfrm>
          </p:grpSpPr>
          <p:pic>
            <p:nvPicPr>
              <p:cNvPr id="15" name="Imagen 14" descr="Interfaz de usuario gráfica, Texto&#10;&#10;Descripción generada automáticamente">
                <a:extLst>
                  <a:ext uri="{FF2B5EF4-FFF2-40B4-BE49-F238E27FC236}">
                    <a16:creationId xmlns:a16="http://schemas.microsoft.com/office/drawing/2014/main" id="{2BB34B88-5E84-0944-9549-371F1764F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70180" y="5660569"/>
                <a:ext cx="5769922" cy="1178497"/>
              </a:xfrm>
              <a:prstGeom prst="rect">
                <a:avLst/>
              </a:prstGeom>
            </p:spPr>
          </p:pic>
          <p:pic>
            <p:nvPicPr>
              <p:cNvPr id="1026" name="Picture 2" descr="Fundación Sobrevivientes">
                <a:extLst>
                  <a:ext uri="{FF2B5EF4-FFF2-40B4-BE49-F238E27FC236}">
                    <a16:creationId xmlns:a16="http://schemas.microsoft.com/office/drawing/2014/main" id="{FF8BE23B-BEAF-1F40-B492-78B05D592D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5666" y="5915405"/>
                <a:ext cx="1067997" cy="4034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Imagen 18" descr="Texto&#10;&#10;Descripción generada automáticamente">
              <a:extLst>
                <a:ext uri="{FF2B5EF4-FFF2-40B4-BE49-F238E27FC236}">
                  <a16:creationId xmlns:a16="http://schemas.microsoft.com/office/drawing/2014/main" id="{453EE875-3D89-B945-835B-7AC7CD8E3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38691" y="5902670"/>
              <a:ext cx="996351" cy="409082"/>
            </a:xfrm>
            <a:prstGeom prst="rect">
              <a:avLst/>
            </a:prstGeom>
          </p:spPr>
        </p:pic>
      </p:grpSp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id="{BCCBE88C-D19E-4820-B7BD-2E9F6834A1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3259" y="612815"/>
            <a:ext cx="4256220" cy="104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92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C066663-5AA4-134E-A709-703497C51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14" y="261021"/>
            <a:ext cx="3551486" cy="308605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FC8C42A1-3774-8945-9F65-30ADD95AF6E7}"/>
              </a:ext>
            </a:extLst>
          </p:cNvPr>
          <p:cNvGrpSpPr/>
          <p:nvPr/>
        </p:nvGrpSpPr>
        <p:grpSpPr>
          <a:xfrm>
            <a:off x="1294679" y="779488"/>
            <a:ext cx="9662602" cy="5911064"/>
            <a:chOff x="1628930" y="1074352"/>
            <a:chExt cx="8954127" cy="547765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6" name="Imagen 5" descr="Escala de tiempo&#10;&#10;Descripción generada automáticamente con confianza media">
              <a:extLst>
                <a:ext uri="{FF2B5EF4-FFF2-40B4-BE49-F238E27FC236}">
                  <a16:creationId xmlns:a16="http://schemas.microsoft.com/office/drawing/2014/main" id="{CC39BB03-53BF-6A46-B924-27E9FA8B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8930" y="1074352"/>
              <a:ext cx="4382125" cy="5477657"/>
            </a:xfrm>
            <a:prstGeom prst="rect">
              <a:avLst/>
            </a:prstGeom>
          </p:spPr>
        </p:pic>
        <p:pic>
          <p:nvPicPr>
            <p:cNvPr id="13" name="Imagen 12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248B04F4-0680-2449-9C0C-F30498C23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0931" y="1074352"/>
              <a:ext cx="4382126" cy="5477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5073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La Unión Europea y UNICEF lanzan estrategia para combatir la desnutrición  crónica y promover el desarrollo infantil integral en el país en el marco  de la Gran Cruzada Nacional por la Nutrición -">
            <a:extLst>
              <a:ext uri="{FF2B5EF4-FFF2-40B4-BE49-F238E27FC236}">
                <a16:creationId xmlns:a16="http://schemas.microsoft.com/office/drawing/2014/main" id="{DF4C991D-CF0B-44FA-95D4-405AF1AFD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r="27109"/>
          <a:stretch/>
        </p:blipFill>
        <p:spPr bwMode="auto">
          <a:xfrm>
            <a:off x="7042746" y="0"/>
            <a:ext cx="5149253" cy="831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5AE850D-C03E-E24E-8295-1E3544E82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15" t="3618" r="17395" b="15323"/>
          <a:stretch/>
        </p:blipFill>
        <p:spPr>
          <a:xfrm>
            <a:off x="0" y="0"/>
            <a:ext cx="6988667" cy="691874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4F061B7-98CF-9C4E-BAF7-F1F4B3916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13" y="246930"/>
            <a:ext cx="2629361" cy="66067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2B83822-928E-C84C-9047-7FC6FB709A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95883" y="4417551"/>
            <a:ext cx="2566195" cy="258257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DE07E61-97BF-3345-920D-0A933EF02F31}"/>
              </a:ext>
            </a:extLst>
          </p:cNvPr>
          <p:cNvSpPr txBox="1"/>
          <p:nvPr/>
        </p:nvSpPr>
        <p:spPr>
          <a:xfrm>
            <a:off x="729008" y="5708839"/>
            <a:ext cx="2104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rgbClr val="1A5FA2"/>
                </a:solidFill>
                <a:latin typeface="+mj-lt"/>
                <a:cs typeface="Calibri" panose="020F0502020204030204" pitchFamily="34" charset="0"/>
              </a:rPr>
              <a:t>Con el apoyo de: 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402AAC40-1120-FA44-9780-56829677E414}"/>
              </a:ext>
            </a:extLst>
          </p:cNvPr>
          <p:cNvGrpSpPr/>
          <p:nvPr/>
        </p:nvGrpSpPr>
        <p:grpSpPr>
          <a:xfrm>
            <a:off x="781048" y="5861666"/>
            <a:ext cx="5786750" cy="945092"/>
            <a:chOff x="1038691" y="5698305"/>
            <a:chExt cx="5786750" cy="945092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A19C823C-A18E-8E4F-B1E8-6566D6B19CDD}"/>
                </a:ext>
              </a:extLst>
            </p:cNvPr>
            <p:cNvGrpSpPr/>
            <p:nvPr/>
          </p:nvGrpSpPr>
          <p:grpSpPr>
            <a:xfrm>
              <a:off x="2198268" y="5698305"/>
              <a:ext cx="4627173" cy="945092"/>
              <a:chOff x="1270180" y="5660569"/>
              <a:chExt cx="5769922" cy="1178497"/>
            </a:xfrm>
          </p:grpSpPr>
          <p:pic>
            <p:nvPicPr>
              <p:cNvPr id="15" name="Imagen 14" descr="Interfaz de usuario gráfica, Texto&#10;&#10;Descripción generada automáticamente">
                <a:extLst>
                  <a:ext uri="{FF2B5EF4-FFF2-40B4-BE49-F238E27FC236}">
                    <a16:creationId xmlns:a16="http://schemas.microsoft.com/office/drawing/2014/main" id="{2BB34B88-5E84-0944-9549-371F1764F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0180" y="5660569"/>
                <a:ext cx="5769922" cy="1178497"/>
              </a:xfrm>
              <a:prstGeom prst="rect">
                <a:avLst/>
              </a:prstGeom>
            </p:spPr>
          </p:pic>
          <p:pic>
            <p:nvPicPr>
              <p:cNvPr id="1026" name="Picture 2" descr="Fundación Sobrevivientes">
                <a:extLst>
                  <a:ext uri="{FF2B5EF4-FFF2-40B4-BE49-F238E27FC236}">
                    <a16:creationId xmlns:a16="http://schemas.microsoft.com/office/drawing/2014/main" id="{FF8BE23B-BEAF-1F40-B492-78B05D592D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5666" y="5915405"/>
                <a:ext cx="1067997" cy="4034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Imagen 18" descr="Texto&#10;&#10;Descripción generada automáticamente">
              <a:extLst>
                <a:ext uri="{FF2B5EF4-FFF2-40B4-BE49-F238E27FC236}">
                  <a16:creationId xmlns:a16="http://schemas.microsoft.com/office/drawing/2014/main" id="{453EE875-3D89-B945-835B-7AC7CD8E3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8691" y="5902670"/>
              <a:ext cx="996351" cy="409082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887F151B-80EB-F443-A274-00F5FD231A15}"/>
              </a:ext>
            </a:extLst>
          </p:cNvPr>
          <p:cNvSpPr txBox="1"/>
          <p:nvPr/>
        </p:nvSpPr>
        <p:spPr>
          <a:xfrm>
            <a:off x="529486" y="2630385"/>
            <a:ext cx="5126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b="1" dirty="0">
                <a:solidFill>
                  <a:srgbClr val="1A5F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¡GRACIAS!</a:t>
            </a:r>
          </a:p>
        </p:txBody>
      </p:sp>
      <p:pic>
        <p:nvPicPr>
          <p:cNvPr id="14" name="Imagen 13" descr="Texto&#10;&#10;Descripción generada automáticamente con confianza media">
            <a:extLst>
              <a:ext uri="{FF2B5EF4-FFF2-40B4-BE49-F238E27FC236}">
                <a16:creationId xmlns:a16="http://schemas.microsoft.com/office/drawing/2014/main" id="{E8586A1F-D3FA-4777-BE28-7733ACFE0F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259" y="612815"/>
            <a:ext cx="4256220" cy="104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54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D522EF86-08BB-064B-8FCE-AD6C7B187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28" y="-662877"/>
            <a:ext cx="12420587" cy="878655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EF6C87-2665-9344-814A-BFFDE9CE1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382" y="2319028"/>
            <a:ext cx="10689236" cy="1831976"/>
          </a:xfrm>
        </p:spPr>
        <p:txBody>
          <a:bodyPr/>
          <a:lstStyle/>
          <a:p>
            <a:pPr marL="0" indent="0" algn="ctr">
              <a:buNone/>
            </a:pPr>
            <a:r>
              <a:rPr lang="es-GT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Estar conectados ayuda a niñas, niños y adolescentes a aprender, entretenerse y estar conectados con el mundo exterior. 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93621E-D271-BF4A-B218-1237FCF9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83" y="3429000"/>
            <a:ext cx="11232631" cy="80137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FF55F07-E858-9E44-ABEC-682FEEB1E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665" y="707479"/>
            <a:ext cx="2629361" cy="66067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B549D7A-3160-2245-9E0E-93C6F0D35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3098" y="4921031"/>
            <a:ext cx="3861406" cy="388605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F395EA6-28DB-6849-9592-4116E2461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82" y="5900973"/>
            <a:ext cx="595035" cy="80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29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D9E3EB3-26CA-5747-9FEF-EEE966FDF2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41" t="6825" r="4006" b="29871"/>
          <a:stretch/>
        </p:blipFill>
        <p:spPr>
          <a:xfrm>
            <a:off x="-433137" y="-385011"/>
            <a:ext cx="12994106" cy="765208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18A539A-BA86-FC4E-965E-BA16E573E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3560">
            <a:off x="8513081" y="340668"/>
            <a:ext cx="3107169" cy="20524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DB76D23-8281-7245-990F-D4728D31C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13" y="291369"/>
            <a:ext cx="5887822" cy="15593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94E2EEF-C5A7-7D48-BC03-DB82D1FE1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310" y="1234002"/>
            <a:ext cx="3419845" cy="507220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C2D85EC-3A96-EA43-A1A9-0A9F75841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3013" y="1234002"/>
            <a:ext cx="3419845" cy="50722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CFD302D-2153-F048-8786-7BB1685DB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4716" y="1234002"/>
            <a:ext cx="3419845" cy="507220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83C5D98-D0BD-EA4D-ADBD-9A0AC923590D}"/>
              </a:ext>
            </a:extLst>
          </p:cNvPr>
          <p:cNvSpPr txBox="1"/>
          <p:nvPr/>
        </p:nvSpPr>
        <p:spPr>
          <a:xfrm>
            <a:off x="1144103" y="2087290"/>
            <a:ext cx="31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1A5FA2"/>
                </a:solidFill>
              </a:rPr>
              <a:t>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72AB9D3-6B82-E84E-8E06-3D24D2A999F6}"/>
              </a:ext>
            </a:extLst>
          </p:cNvPr>
          <p:cNvSpPr txBox="1"/>
          <p:nvPr/>
        </p:nvSpPr>
        <p:spPr>
          <a:xfrm>
            <a:off x="4700468" y="2072910"/>
            <a:ext cx="94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1A5FA2"/>
                </a:solidFill>
              </a:rPr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8239FDF-8385-9C4D-8363-F5D16FFA8BA3}"/>
              </a:ext>
            </a:extLst>
          </p:cNvPr>
          <p:cNvSpPr txBox="1"/>
          <p:nvPr/>
        </p:nvSpPr>
        <p:spPr>
          <a:xfrm>
            <a:off x="8289975" y="2072910"/>
            <a:ext cx="94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1A5FA2"/>
                </a:solidFill>
              </a:rPr>
              <a:t>3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BFCC2AD-48B2-FA49-AE66-CE3DF1C251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3786" y="2756814"/>
            <a:ext cx="818866" cy="81886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6026C0D-80BC-6A46-A4F7-A46BF065A8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439" y="2707168"/>
            <a:ext cx="2081642" cy="88662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3130349-0144-0D4F-9B50-865F1D6482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6903" y="2224363"/>
            <a:ext cx="1563544" cy="24436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BA65000-A98B-D447-992C-4EB2B6E951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9462" y="2223928"/>
            <a:ext cx="2225251" cy="24479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ECBE8C2-D2D1-564F-AB7F-C8BDE8A696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2837" y="2221074"/>
            <a:ext cx="2394379" cy="22976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54F2EB9-BE7D-014B-A5E6-01ED9B2F26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5617" y="2756812"/>
            <a:ext cx="1713156" cy="818867"/>
          </a:xfrm>
          <a:prstGeom prst="rect">
            <a:avLst/>
          </a:prstGeom>
        </p:spPr>
      </p:pic>
      <p:grpSp>
        <p:nvGrpSpPr>
          <p:cNvPr id="31" name="Grupo 30">
            <a:extLst>
              <a:ext uri="{FF2B5EF4-FFF2-40B4-BE49-F238E27FC236}">
                <a16:creationId xmlns:a16="http://schemas.microsoft.com/office/drawing/2014/main" id="{3D758491-53D7-DF4F-A1CA-02AACA382992}"/>
              </a:ext>
            </a:extLst>
          </p:cNvPr>
          <p:cNvGrpSpPr/>
          <p:nvPr/>
        </p:nvGrpSpPr>
        <p:grpSpPr>
          <a:xfrm>
            <a:off x="340768" y="3727241"/>
            <a:ext cx="3393209" cy="3072085"/>
            <a:chOff x="340768" y="3727241"/>
            <a:chExt cx="3393209" cy="3072085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481890C0-6DBB-B14A-85FF-F1ED7A8F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0768" y="3727241"/>
              <a:ext cx="3393209" cy="3072085"/>
            </a:xfrm>
            <a:prstGeom prst="rect">
              <a:avLst/>
            </a:prstGeom>
          </p:spPr>
        </p:pic>
        <p:pic>
          <p:nvPicPr>
            <p:cNvPr id="30" name="Imagen 29" descr="Interfaz de usuario gráfica, Sitio web&#10;&#10;Descripción generada automáticamente">
              <a:extLst>
                <a:ext uri="{FF2B5EF4-FFF2-40B4-BE49-F238E27FC236}">
                  <a16:creationId xmlns:a16="http://schemas.microsoft.com/office/drawing/2014/main" id="{7A517868-5F45-B54E-A50C-B50683BC0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1639" b="3422"/>
            <a:stretch/>
          </p:blipFill>
          <p:spPr>
            <a:xfrm>
              <a:off x="398080" y="3963860"/>
              <a:ext cx="3293744" cy="2087179"/>
            </a:xfrm>
            <a:prstGeom prst="rect">
              <a:avLst/>
            </a:prstGeom>
          </p:spPr>
        </p:pic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E236EE2-7E30-184D-B698-4468C7BE8383}"/>
              </a:ext>
            </a:extLst>
          </p:cNvPr>
          <p:cNvGrpSpPr/>
          <p:nvPr/>
        </p:nvGrpSpPr>
        <p:grpSpPr>
          <a:xfrm>
            <a:off x="9626408" y="2813425"/>
            <a:ext cx="2229600" cy="3921947"/>
            <a:chOff x="9626408" y="2813425"/>
            <a:chExt cx="2229600" cy="3921947"/>
          </a:xfrm>
        </p:grpSpPr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71A0B25C-FCC6-C24D-82E8-BE7E304C9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425493">
              <a:off x="9626408" y="2813425"/>
              <a:ext cx="2229600" cy="3921947"/>
            </a:xfrm>
            <a:prstGeom prst="rect">
              <a:avLst/>
            </a:prstGeom>
          </p:spPr>
        </p:pic>
        <p:pic>
          <p:nvPicPr>
            <p:cNvPr id="33" name="Imagen 32" descr="Interfaz de usuario gráfica, Texto, Chat o mensaje de texto&#10;&#10;Descripción generada automáticamente">
              <a:extLst>
                <a:ext uri="{FF2B5EF4-FFF2-40B4-BE49-F238E27FC236}">
                  <a16:creationId xmlns:a16="http://schemas.microsoft.com/office/drawing/2014/main" id="{A203039A-FAEA-C045-9AAD-98E1B7793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b="34126"/>
            <a:stretch/>
          </p:blipFill>
          <p:spPr>
            <a:xfrm rot="434312">
              <a:off x="9739987" y="3224564"/>
              <a:ext cx="2022632" cy="2883647"/>
            </a:xfrm>
            <a:prstGeom prst="rect">
              <a:avLst/>
            </a:prstGeom>
          </p:spPr>
        </p:pic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5F158B9B-642B-D44A-811A-56CB80DF0F90}"/>
              </a:ext>
            </a:extLst>
          </p:cNvPr>
          <p:cNvGrpSpPr/>
          <p:nvPr/>
        </p:nvGrpSpPr>
        <p:grpSpPr>
          <a:xfrm>
            <a:off x="5341513" y="2782659"/>
            <a:ext cx="2229600" cy="3921947"/>
            <a:chOff x="5341513" y="2782659"/>
            <a:chExt cx="2229600" cy="3921947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087C8411-1321-5348-B945-2249F6612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425493">
              <a:off x="5341513" y="2782659"/>
              <a:ext cx="2229600" cy="3921947"/>
            </a:xfrm>
            <a:prstGeom prst="rect">
              <a:avLst/>
            </a:prstGeom>
          </p:spPr>
        </p:pic>
        <p:pic>
          <p:nvPicPr>
            <p:cNvPr id="35" name="Imagen 34" descr="Interfaz de usuario gráfica, Aplicación, Sitio web&#10;&#10;Descripción generada automáticamente">
              <a:extLst>
                <a:ext uri="{FF2B5EF4-FFF2-40B4-BE49-F238E27FC236}">
                  <a16:creationId xmlns:a16="http://schemas.microsoft.com/office/drawing/2014/main" id="{4D2C5C5F-2142-494A-8612-AF8E5D30BA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485" t="68407" r="69691" b="5915"/>
            <a:stretch/>
          </p:blipFill>
          <p:spPr>
            <a:xfrm rot="430388">
              <a:off x="5451352" y="3190371"/>
              <a:ext cx="2033242" cy="29238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1271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3F4836EE-117E-DE48-A4EA-D2AF070B483F}"/>
              </a:ext>
            </a:extLst>
          </p:cNvPr>
          <p:cNvSpPr/>
          <p:nvPr/>
        </p:nvSpPr>
        <p:spPr>
          <a:xfrm>
            <a:off x="5585464" y="1966147"/>
            <a:ext cx="6047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rgbClr val="1A5FA2"/>
                </a:solidFill>
                <a:latin typeface="Calibri" panose="020F0502020204030204" pitchFamily="34" charset="0"/>
              </a:rPr>
              <a:t>Es una página web dirigida hacia niños, adolescentes, padres de familia y cuidadores, que les provee información para la prevención de los ciberdelitos como el grooming, </a:t>
            </a:r>
            <a:r>
              <a:rPr lang="es-ES" sz="2000" dirty="0" err="1">
                <a:solidFill>
                  <a:srgbClr val="1A5FA2"/>
                </a:solidFill>
                <a:latin typeface="Calibri" panose="020F0502020204030204" pitchFamily="34" charset="0"/>
              </a:rPr>
              <a:t>sexting</a:t>
            </a:r>
            <a:r>
              <a:rPr lang="es-ES" sz="2000" dirty="0">
                <a:solidFill>
                  <a:srgbClr val="1A5FA2"/>
                </a:solidFill>
                <a:latin typeface="Calibri" panose="020F0502020204030204" pitchFamily="34" charset="0"/>
              </a:rPr>
              <a:t>, </a:t>
            </a:r>
            <a:r>
              <a:rPr lang="es-ES" sz="2000" dirty="0" err="1">
                <a:solidFill>
                  <a:srgbClr val="1A5FA2"/>
                </a:solidFill>
                <a:latin typeface="Calibri" panose="020F0502020204030204" pitchFamily="34" charset="0"/>
              </a:rPr>
              <a:t>sextortion</a:t>
            </a:r>
            <a:r>
              <a:rPr lang="es-ES" sz="2000" dirty="0">
                <a:solidFill>
                  <a:srgbClr val="1A5FA2"/>
                </a:solidFill>
                <a:latin typeface="Calibri" panose="020F0502020204030204" pitchFamily="34" charset="0"/>
              </a:rPr>
              <a:t> y otras modalidades. 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CD5A337-EC81-7245-A5BC-EDEF856B526B}"/>
              </a:ext>
            </a:extLst>
          </p:cNvPr>
          <p:cNvSpPr/>
          <p:nvPr/>
        </p:nvSpPr>
        <p:spPr>
          <a:xfrm>
            <a:off x="4944403" y="1438136"/>
            <a:ext cx="56321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1A5FA2"/>
                </a:solidFill>
                <a:latin typeface="Calibri" panose="020F0502020204030204" pitchFamily="34" charset="0"/>
              </a:rPr>
              <a:t>¿Qué es la página me conecto sin clavos?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270F83EC-AFE2-5444-80E8-97DDCCB85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7" b="15158"/>
          <a:stretch/>
        </p:blipFill>
        <p:spPr>
          <a:xfrm rot="7709410">
            <a:off x="2951209" y="2219911"/>
            <a:ext cx="426671" cy="231815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0837EA2D-5697-4B4A-A5E2-00CC293610E0}"/>
              </a:ext>
            </a:extLst>
          </p:cNvPr>
          <p:cNvSpPr/>
          <p:nvPr/>
        </p:nvSpPr>
        <p:spPr>
          <a:xfrm>
            <a:off x="4470470" y="3742343"/>
            <a:ext cx="56321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1A5FA2"/>
                </a:solidFill>
                <a:latin typeface="Calibri" panose="020F0502020204030204" pitchFamily="34" charset="0"/>
              </a:rPr>
              <a:t>¿Cómo se administra la página?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0A98BA91-422D-494D-BE62-1436A36BF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7" b="15158"/>
          <a:stretch/>
        </p:blipFill>
        <p:spPr>
          <a:xfrm rot="7709410">
            <a:off x="3073347" y="4344114"/>
            <a:ext cx="426671" cy="219493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023B50A4-A38C-402B-B268-6F1DF8B89ACB}"/>
              </a:ext>
            </a:extLst>
          </p:cNvPr>
          <p:cNvSpPr/>
          <p:nvPr/>
        </p:nvSpPr>
        <p:spPr>
          <a:xfrm>
            <a:off x="5585464" y="4267942"/>
            <a:ext cx="6047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rgbClr val="1A5FA2"/>
                </a:solidFill>
                <a:latin typeface="Calibri" panose="020F0502020204030204" pitchFamily="34" charset="0"/>
              </a:rPr>
              <a:t>La página se administra desde la SVET, en concreto con los insumos provistos, principalmente por la Dirección de Explotación, además cuenta con el apoyo de UNICEF y Fundación Sobrevivientes. 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FD73DD8-8190-1643-A019-B79BFFD42037}"/>
              </a:ext>
            </a:extLst>
          </p:cNvPr>
          <p:cNvSpPr/>
          <p:nvPr/>
        </p:nvSpPr>
        <p:spPr>
          <a:xfrm>
            <a:off x="-71916" y="136951"/>
            <a:ext cx="2360060" cy="432247"/>
          </a:xfrm>
          <a:prstGeom prst="rect">
            <a:avLst/>
          </a:prstGeom>
          <a:solidFill>
            <a:srgbClr val="54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17C4EC2-F5F8-554E-B3A9-845AA13E713B}"/>
              </a:ext>
            </a:extLst>
          </p:cNvPr>
          <p:cNvSpPr txBox="1"/>
          <p:nvPr/>
        </p:nvSpPr>
        <p:spPr>
          <a:xfrm>
            <a:off x="89942" y="109457"/>
            <a:ext cx="31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136B2AC-B55C-F94C-813A-70BD3896C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21" y="246530"/>
            <a:ext cx="1563544" cy="244361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004A28B2-52DF-EB45-88DF-A5DAFF71E121}"/>
              </a:ext>
            </a:extLst>
          </p:cNvPr>
          <p:cNvGrpSpPr/>
          <p:nvPr/>
        </p:nvGrpSpPr>
        <p:grpSpPr>
          <a:xfrm>
            <a:off x="397861" y="78838"/>
            <a:ext cx="4400888" cy="6410965"/>
            <a:chOff x="650083" y="678777"/>
            <a:chExt cx="3820387" cy="5565324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5F35939-D1A0-9F4C-905F-3891D3C09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625" y="678777"/>
              <a:ext cx="3419845" cy="50722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FA50A88E-4F48-0A48-8969-0E826930F735}"/>
                </a:ext>
              </a:extLst>
            </p:cNvPr>
            <p:cNvSpPr txBox="1"/>
            <p:nvPr/>
          </p:nvSpPr>
          <p:spPr>
            <a:xfrm>
              <a:off x="1453418" y="1532065"/>
              <a:ext cx="3109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400" b="1" dirty="0">
                  <a:solidFill>
                    <a:srgbClr val="1A5FA2"/>
                  </a:solidFill>
                </a:rPr>
                <a:t>1</a:t>
              </a:r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BF0BDE12-E732-EF42-8B9D-D9DC84903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6754" y="2151943"/>
              <a:ext cx="2081642" cy="886625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104FF92B-800E-6A4B-9455-BAD4381C7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6218" y="1669138"/>
              <a:ext cx="1563544" cy="244361"/>
            </a:xfrm>
            <a:prstGeom prst="rect">
              <a:avLst/>
            </a:prstGeom>
          </p:spPr>
        </p:pic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8D39B0D3-70A0-3449-9AC1-8C1E372268A0}"/>
                </a:ext>
              </a:extLst>
            </p:cNvPr>
            <p:cNvGrpSpPr/>
            <p:nvPr/>
          </p:nvGrpSpPr>
          <p:grpSpPr>
            <a:xfrm>
              <a:off x="650083" y="3172016"/>
              <a:ext cx="3393209" cy="3072085"/>
              <a:chOff x="340768" y="3727241"/>
              <a:chExt cx="3393209" cy="3072085"/>
            </a:xfrm>
          </p:grpSpPr>
          <p:pic>
            <p:nvPicPr>
              <p:cNvPr id="27" name="Imagen 26">
                <a:extLst>
                  <a:ext uri="{FF2B5EF4-FFF2-40B4-BE49-F238E27FC236}">
                    <a16:creationId xmlns:a16="http://schemas.microsoft.com/office/drawing/2014/main" id="{C3EDFE8C-5152-C344-BF58-6704D0DA05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768" y="3727241"/>
                <a:ext cx="3393209" cy="3072085"/>
              </a:xfrm>
              <a:prstGeom prst="rect">
                <a:avLst/>
              </a:prstGeom>
            </p:spPr>
          </p:pic>
          <p:pic>
            <p:nvPicPr>
              <p:cNvPr id="28" name="Imagen 27" descr="Interfaz de usuario gráfica, Sitio web&#10;&#10;Descripción generada automáticamente">
                <a:extLst>
                  <a:ext uri="{FF2B5EF4-FFF2-40B4-BE49-F238E27FC236}">
                    <a16:creationId xmlns:a16="http://schemas.microsoft.com/office/drawing/2014/main" id="{7D478C8D-CC3B-E14D-909F-926CCD664D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639" b="3422"/>
              <a:stretch/>
            </p:blipFill>
            <p:spPr>
              <a:xfrm>
                <a:off x="398080" y="3963860"/>
                <a:ext cx="3293744" cy="2087179"/>
              </a:xfrm>
              <a:prstGeom prst="rect">
                <a:avLst/>
              </a:prstGeom>
            </p:spPr>
          </p:pic>
        </p:grp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AB3BFB58-CA30-431B-81BF-82223DBBF4B6}"/>
              </a:ext>
            </a:extLst>
          </p:cNvPr>
          <p:cNvSpPr txBox="1"/>
          <p:nvPr/>
        </p:nvSpPr>
        <p:spPr>
          <a:xfrm>
            <a:off x="2647573" y="132729"/>
            <a:ext cx="5219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b="1" dirty="0">
                <a:hlinkClick r:id="rId8"/>
              </a:rPr>
              <a:t>https://meconectosinclavos.net.gt/</a:t>
            </a:r>
            <a:r>
              <a:rPr lang="es-GT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1621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6DEA948-847F-494B-BE88-1C08D13291A8}"/>
              </a:ext>
            </a:extLst>
          </p:cNvPr>
          <p:cNvSpPr/>
          <p:nvPr/>
        </p:nvSpPr>
        <p:spPr>
          <a:xfrm>
            <a:off x="-56889" y="644853"/>
            <a:ext cx="3046831" cy="432247"/>
          </a:xfrm>
          <a:prstGeom prst="rect">
            <a:avLst/>
          </a:prstGeom>
          <a:solidFill>
            <a:srgbClr val="54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4" name="Imagen 13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EFD1BCD7-22B4-1145-8884-CBEBC71A0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442" y="1569215"/>
            <a:ext cx="7112614" cy="4169305"/>
          </a:xfrm>
          <a:prstGeom prst="rect">
            <a:avLst/>
          </a:prstGeom>
        </p:spPr>
      </p:pic>
      <p:pic>
        <p:nvPicPr>
          <p:cNvPr id="16" name="Imagen 15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522728B3-3BEF-5540-9592-DE8E3C5AE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5945"/>
            <a:ext cx="6870652" cy="4027471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3F4836EE-117E-DE48-A4EA-D2AF070B483F}"/>
              </a:ext>
            </a:extLst>
          </p:cNvPr>
          <p:cNvSpPr/>
          <p:nvPr/>
        </p:nvSpPr>
        <p:spPr>
          <a:xfrm>
            <a:off x="5745838" y="5838448"/>
            <a:ext cx="5859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1A5FA2"/>
                </a:solidFill>
                <a:latin typeface="Calibri" panose="020F0502020204030204" pitchFamily="34" charset="0"/>
              </a:rPr>
              <a:t>Juegos, videos y material interactivo para niños, niñas y adolescentes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CD5A337-EC81-7245-A5BC-EDEF856B526B}"/>
              </a:ext>
            </a:extLst>
          </p:cNvPr>
          <p:cNvSpPr/>
          <p:nvPr/>
        </p:nvSpPr>
        <p:spPr>
          <a:xfrm>
            <a:off x="888086" y="5903584"/>
            <a:ext cx="28301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1A5FA2"/>
                </a:solidFill>
                <a:latin typeface="Calibri" panose="020F0502020204030204" pitchFamily="34" charset="0"/>
              </a:rPr>
              <a:t>Información y guías para papás y educadores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B8E6FB9-271B-834E-9A63-DFA71C76F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266" y="2751481"/>
            <a:ext cx="1951176" cy="309444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270F83EC-AFE2-5444-80E8-97DDCCB852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97" b="15158"/>
          <a:stretch/>
        </p:blipFill>
        <p:spPr>
          <a:xfrm rot="2010595" flipH="1">
            <a:off x="510487" y="4108480"/>
            <a:ext cx="1070617" cy="184581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D9550D6-CEB7-F748-BB27-2D251B784788}"/>
              </a:ext>
            </a:extLst>
          </p:cNvPr>
          <p:cNvSpPr txBox="1"/>
          <p:nvPr/>
        </p:nvSpPr>
        <p:spPr>
          <a:xfrm>
            <a:off x="833199" y="615435"/>
            <a:ext cx="31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DD1EA1D-C9A8-2D45-890F-A73997E62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78" y="752508"/>
            <a:ext cx="1563544" cy="24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86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3F4836EE-117E-DE48-A4EA-D2AF070B483F}"/>
              </a:ext>
            </a:extLst>
          </p:cNvPr>
          <p:cNvSpPr/>
          <p:nvPr/>
        </p:nvSpPr>
        <p:spPr>
          <a:xfrm>
            <a:off x="5585464" y="1935131"/>
            <a:ext cx="60477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rgbClr val="1A5FA2"/>
                </a:solidFill>
                <a:latin typeface="Calibri" panose="020F0502020204030204" pitchFamily="34" charset="0"/>
              </a:rPr>
              <a:t>La aplicación me conecto sin clavos, busca proveerle a las niñas, niños, adolescentes, padres y cuidadores información acerca de los </a:t>
            </a:r>
            <a:r>
              <a:rPr lang="es-ES" sz="2000" dirty="0" err="1">
                <a:solidFill>
                  <a:srgbClr val="1A5FA2"/>
                </a:solidFill>
                <a:latin typeface="Calibri" panose="020F0502020204030204" pitchFamily="34" charset="0"/>
              </a:rPr>
              <a:t>ciberdelitos</a:t>
            </a:r>
            <a:r>
              <a:rPr lang="es-ES" sz="2000" dirty="0">
                <a:solidFill>
                  <a:srgbClr val="1A5FA2"/>
                </a:solidFill>
                <a:latin typeface="Calibri" panose="020F0502020204030204" pitchFamily="34" charset="0"/>
              </a:rPr>
              <a:t> más peligrosos del internet </a:t>
            </a:r>
            <a:r>
              <a:rPr lang="es-ES" sz="2000" b="1" dirty="0">
                <a:solidFill>
                  <a:srgbClr val="1A5FA2"/>
                </a:solidFill>
                <a:latin typeface="Calibri" panose="020F0502020204030204" pitchFamily="34" charset="0"/>
              </a:rPr>
              <a:t>por medio de videos, juegos de pregunta-respuesta y otros contenidos propios de la app.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CD5A337-EC81-7245-A5BC-EDEF856B526B}"/>
              </a:ext>
            </a:extLst>
          </p:cNvPr>
          <p:cNvSpPr/>
          <p:nvPr/>
        </p:nvSpPr>
        <p:spPr>
          <a:xfrm>
            <a:off x="4944403" y="1438136"/>
            <a:ext cx="56321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1A5FA2"/>
                </a:solidFill>
                <a:latin typeface="Calibri" panose="020F0502020204030204" pitchFamily="34" charset="0"/>
              </a:rPr>
              <a:t>¿Qué es la aplicación me conecto sin clavos?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270F83EC-AFE2-5444-80E8-97DDCCB85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7" b="15158"/>
          <a:stretch/>
        </p:blipFill>
        <p:spPr>
          <a:xfrm rot="7709410">
            <a:off x="2951209" y="2219911"/>
            <a:ext cx="426671" cy="231815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0837EA2D-5697-4B4A-A5E2-00CC293610E0}"/>
              </a:ext>
            </a:extLst>
          </p:cNvPr>
          <p:cNvSpPr/>
          <p:nvPr/>
        </p:nvSpPr>
        <p:spPr>
          <a:xfrm>
            <a:off x="4470470" y="3742343"/>
            <a:ext cx="56321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1A5FA2"/>
                </a:solidFill>
                <a:latin typeface="Calibri" panose="020F0502020204030204" pitchFamily="34" charset="0"/>
              </a:rPr>
              <a:t>¿Cómo se administra la aplicación?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0A98BA91-422D-494D-BE62-1436A36BF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7" b="15158"/>
          <a:stretch/>
        </p:blipFill>
        <p:spPr>
          <a:xfrm rot="7709410">
            <a:off x="3073347" y="4344114"/>
            <a:ext cx="426671" cy="219493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023B50A4-A38C-402B-B268-6F1DF8B89ACB}"/>
              </a:ext>
            </a:extLst>
          </p:cNvPr>
          <p:cNvSpPr/>
          <p:nvPr/>
        </p:nvSpPr>
        <p:spPr>
          <a:xfrm>
            <a:off x="5585464" y="4267942"/>
            <a:ext cx="6047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rgbClr val="1A5FA2"/>
                </a:solidFill>
                <a:latin typeface="Calibri" panose="020F0502020204030204" pitchFamily="34" charset="0"/>
              </a:rPr>
              <a:t>La aplicación se administra desde la SVET, en concreto con los insumos provistos, principalmente por la Dirección de Explotación, además cuenta con el apoyo de UNICEF y Fundación Sobrevivientes. 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FD73DD8-8190-1643-A019-B79BFFD42037}"/>
              </a:ext>
            </a:extLst>
          </p:cNvPr>
          <p:cNvSpPr/>
          <p:nvPr/>
        </p:nvSpPr>
        <p:spPr>
          <a:xfrm>
            <a:off x="-71916" y="136951"/>
            <a:ext cx="3012962" cy="432247"/>
          </a:xfrm>
          <a:prstGeom prst="rect">
            <a:avLst/>
          </a:prstGeom>
          <a:solidFill>
            <a:srgbClr val="54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17C4EC2-F5F8-554E-B3A9-845AA13E713B}"/>
              </a:ext>
            </a:extLst>
          </p:cNvPr>
          <p:cNvSpPr txBox="1"/>
          <p:nvPr/>
        </p:nvSpPr>
        <p:spPr>
          <a:xfrm>
            <a:off x="89942" y="109457"/>
            <a:ext cx="31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F3152D0-CA76-FB4B-B03F-87D5E8E89ECE}"/>
              </a:ext>
            </a:extLst>
          </p:cNvPr>
          <p:cNvGrpSpPr/>
          <p:nvPr/>
        </p:nvGrpSpPr>
        <p:grpSpPr>
          <a:xfrm>
            <a:off x="918039" y="221467"/>
            <a:ext cx="3848449" cy="6156227"/>
            <a:chOff x="1231123" y="595884"/>
            <a:chExt cx="3419845" cy="5470604"/>
          </a:xfrm>
        </p:grpSpPr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09F755F5-2865-AB4D-820B-22A5876D5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1123" y="595884"/>
              <a:ext cx="3419845" cy="50722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F54CB614-7018-1540-B413-8BC75CC6FD38}"/>
                </a:ext>
              </a:extLst>
            </p:cNvPr>
            <p:cNvSpPr txBox="1"/>
            <p:nvPr/>
          </p:nvSpPr>
          <p:spPr>
            <a:xfrm>
              <a:off x="1630566" y="1464595"/>
              <a:ext cx="945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400" b="1" dirty="0">
                  <a:solidFill>
                    <a:srgbClr val="1A5FA2"/>
                  </a:solidFill>
                </a:rPr>
                <a:t>2</a:t>
              </a:r>
            </a:p>
          </p:txBody>
        </p: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DD77B289-41F3-C24E-8ACB-33E0A5D22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1896" y="2118696"/>
              <a:ext cx="818866" cy="818866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4AA175E8-A331-9B40-BCAB-F4A4A9D0C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7572" y="1585810"/>
              <a:ext cx="2225251" cy="244796"/>
            </a:xfrm>
            <a:prstGeom prst="rect">
              <a:avLst/>
            </a:prstGeom>
          </p:spPr>
        </p:pic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DD6FDA28-BA47-5C46-888B-9C5746E713DA}"/>
                </a:ext>
              </a:extLst>
            </p:cNvPr>
            <p:cNvGrpSpPr/>
            <p:nvPr/>
          </p:nvGrpSpPr>
          <p:grpSpPr>
            <a:xfrm>
              <a:off x="2249623" y="2144541"/>
              <a:ext cx="2229600" cy="3921947"/>
              <a:chOff x="5341513" y="2782659"/>
              <a:chExt cx="2229600" cy="3921947"/>
            </a:xfrm>
          </p:grpSpPr>
          <p:pic>
            <p:nvPicPr>
              <p:cNvPr id="34" name="Imagen 33">
                <a:extLst>
                  <a:ext uri="{FF2B5EF4-FFF2-40B4-BE49-F238E27FC236}">
                    <a16:creationId xmlns:a16="http://schemas.microsoft.com/office/drawing/2014/main" id="{35A48259-0B51-8242-8A72-0C4DDF73F0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425493">
                <a:off x="5341513" y="2782659"/>
                <a:ext cx="2229600" cy="3921947"/>
              </a:xfrm>
              <a:prstGeom prst="rect">
                <a:avLst/>
              </a:prstGeom>
            </p:spPr>
          </p:pic>
          <p:pic>
            <p:nvPicPr>
              <p:cNvPr id="35" name="Imagen 34" descr="Interfaz de usuario gráfica, Aplicación, Sitio web&#10;&#10;Descripción generada automáticamente">
                <a:extLst>
                  <a:ext uri="{FF2B5EF4-FFF2-40B4-BE49-F238E27FC236}">
                    <a16:creationId xmlns:a16="http://schemas.microsoft.com/office/drawing/2014/main" id="{FCC30C13-FB98-4F40-BAF1-8E67BA7833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485" t="68407" r="69691" b="5915"/>
              <a:stretch/>
            </p:blipFill>
            <p:spPr>
              <a:xfrm rot="430388">
                <a:off x="5451352" y="3190371"/>
                <a:ext cx="2033242" cy="2923848"/>
              </a:xfrm>
              <a:prstGeom prst="rect">
                <a:avLst/>
              </a:prstGeom>
            </p:spPr>
          </p:pic>
        </p:grpSp>
      </p:grpSp>
      <p:pic>
        <p:nvPicPr>
          <p:cNvPr id="36" name="Imagen 35">
            <a:extLst>
              <a:ext uri="{FF2B5EF4-FFF2-40B4-BE49-F238E27FC236}">
                <a16:creationId xmlns:a16="http://schemas.microsoft.com/office/drawing/2014/main" id="{86908DB5-E722-6647-B49B-98E7671E8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15" y="221467"/>
            <a:ext cx="2225251" cy="24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82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:a16="http://schemas.microsoft.com/office/drawing/2014/main" id="{01BB7A5F-4B92-084B-8867-4612FBFC4085}"/>
              </a:ext>
            </a:extLst>
          </p:cNvPr>
          <p:cNvGrpSpPr/>
          <p:nvPr/>
        </p:nvGrpSpPr>
        <p:grpSpPr>
          <a:xfrm>
            <a:off x="1104254" y="1838397"/>
            <a:ext cx="9942406" cy="4859945"/>
            <a:chOff x="1043537" y="1505243"/>
            <a:chExt cx="10372888" cy="5070369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C36A358E-6342-B541-9543-AFA65EA4658B}"/>
                </a:ext>
              </a:extLst>
            </p:cNvPr>
            <p:cNvGrpSpPr/>
            <p:nvPr/>
          </p:nvGrpSpPr>
          <p:grpSpPr>
            <a:xfrm>
              <a:off x="1043537" y="1505243"/>
              <a:ext cx="10372888" cy="5070369"/>
              <a:chOff x="-403251" y="529859"/>
              <a:chExt cx="12368315" cy="6045753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8A534200-48BA-7E44-A922-F09E0F791127}"/>
                  </a:ext>
                </a:extLst>
              </p:cNvPr>
              <p:cNvGrpSpPr/>
              <p:nvPr/>
            </p:nvGrpSpPr>
            <p:grpSpPr>
              <a:xfrm>
                <a:off x="5846476" y="610629"/>
                <a:ext cx="6118588" cy="5964983"/>
                <a:chOff x="5087843" y="153429"/>
                <a:chExt cx="6877221" cy="6704571"/>
              </a:xfrm>
            </p:grpSpPr>
            <p:pic>
              <p:nvPicPr>
                <p:cNvPr id="7170" name="Picture 2" descr="Download Android Phone Png - Iphone PNG Image with No Background -  PNGkey.com">
                  <a:extLst>
                    <a:ext uri="{FF2B5EF4-FFF2-40B4-BE49-F238E27FC236}">
                      <a16:creationId xmlns:a16="http://schemas.microsoft.com/office/drawing/2014/main" id="{583B57D0-6A93-0E4A-B7E2-E94113CD61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7843" y="153429"/>
                  <a:ext cx="6877221" cy="67045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Imagen 5" descr="Interfaz de usuario gráfica, Aplicación, Sitio web&#10;&#10;Descripción generada automáticamente">
                  <a:extLst>
                    <a:ext uri="{FF2B5EF4-FFF2-40B4-BE49-F238E27FC236}">
                      <a16:creationId xmlns:a16="http://schemas.microsoft.com/office/drawing/2014/main" id="{34A8EF1A-4BA2-1549-96CD-2064C8F20B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9935" t="33827" r="580" b="35061"/>
                <a:stretch/>
              </p:blipFill>
              <p:spPr>
                <a:xfrm>
                  <a:off x="5225429" y="857996"/>
                  <a:ext cx="3019042" cy="5142007"/>
                </a:xfrm>
                <a:prstGeom prst="rect">
                  <a:avLst/>
                </a:prstGeom>
              </p:spPr>
            </p:pic>
            <p:pic>
              <p:nvPicPr>
                <p:cNvPr id="8" name="Imagen 7" descr="Interfaz de usuario gráfica, Aplicación, Sitio web&#10;&#10;Descripción generada automáticamente">
                  <a:extLst>
                    <a:ext uri="{FF2B5EF4-FFF2-40B4-BE49-F238E27FC236}">
                      <a16:creationId xmlns:a16="http://schemas.microsoft.com/office/drawing/2014/main" id="{CA44B093-C1A7-3D4D-B18F-5083783FEA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907" t="68467" r="69608" b="421"/>
                <a:stretch/>
              </p:blipFill>
              <p:spPr>
                <a:xfrm>
                  <a:off x="8798623" y="843928"/>
                  <a:ext cx="3019042" cy="5142007"/>
                </a:xfrm>
                <a:prstGeom prst="rect">
                  <a:avLst/>
                </a:prstGeom>
              </p:spPr>
            </p:pic>
            <p:sp>
              <p:nvSpPr>
                <p:cNvPr id="7" name="Rectángulo 6">
                  <a:extLst>
                    <a:ext uri="{FF2B5EF4-FFF2-40B4-BE49-F238E27FC236}">
                      <a16:creationId xmlns:a16="http://schemas.microsoft.com/office/drawing/2014/main" id="{582948F1-84CA-9848-BDFF-0E63F8311805}"/>
                    </a:ext>
                  </a:extLst>
                </p:cNvPr>
                <p:cNvSpPr/>
                <p:nvPr/>
              </p:nvSpPr>
              <p:spPr>
                <a:xfrm>
                  <a:off x="5225429" y="5876365"/>
                  <a:ext cx="3019042" cy="228600"/>
                </a:xfrm>
                <a:prstGeom prst="rect">
                  <a:avLst/>
                </a:prstGeom>
                <a:solidFill>
                  <a:srgbClr val="236A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  <p:sp>
              <p:nvSpPr>
                <p:cNvPr id="10" name="Rectángulo 9">
                  <a:extLst>
                    <a:ext uri="{FF2B5EF4-FFF2-40B4-BE49-F238E27FC236}">
                      <a16:creationId xmlns:a16="http://schemas.microsoft.com/office/drawing/2014/main" id="{26FA0EDB-DBD9-E94F-92E6-113ECCBF39FD}"/>
                    </a:ext>
                  </a:extLst>
                </p:cNvPr>
                <p:cNvSpPr/>
                <p:nvPr/>
              </p:nvSpPr>
              <p:spPr>
                <a:xfrm>
                  <a:off x="8802347" y="5876365"/>
                  <a:ext cx="3019042" cy="228600"/>
                </a:xfrm>
                <a:prstGeom prst="rect">
                  <a:avLst/>
                </a:prstGeom>
                <a:solidFill>
                  <a:srgbClr val="236A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</p:grpSp>
          <p:grpSp>
            <p:nvGrpSpPr>
              <p:cNvPr id="18" name="Grupo 17">
                <a:extLst>
                  <a:ext uri="{FF2B5EF4-FFF2-40B4-BE49-F238E27FC236}">
                    <a16:creationId xmlns:a16="http://schemas.microsoft.com/office/drawing/2014/main" id="{CC188159-B701-C640-B581-3741633EE833}"/>
                  </a:ext>
                </a:extLst>
              </p:cNvPr>
              <p:cNvGrpSpPr/>
              <p:nvPr/>
            </p:nvGrpSpPr>
            <p:grpSpPr>
              <a:xfrm>
                <a:off x="-403251" y="529859"/>
                <a:ext cx="6118588" cy="5964983"/>
                <a:chOff x="-403251" y="529859"/>
                <a:chExt cx="6118588" cy="5964983"/>
              </a:xfrm>
            </p:grpSpPr>
            <p:grpSp>
              <p:nvGrpSpPr>
                <p:cNvPr id="11" name="Grupo 10">
                  <a:extLst>
                    <a:ext uri="{FF2B5EF4-FFF2-40B4-BE49-F238E27FC236}">
                      <a16:creationId xmlns:a16="http://schemas.microsoft.com/office/drawing/2014/main" id="{120EEC7B-C79D-1D4A-BE5B-885D076E1B03}"/>
                    </a:ext>
                  </a:extLst>
                </p:cNvPr>
                <p:cNvGrpSpPr/>
                <p:nvPr/>
              </p:nvGrpSpPr>
              <p:grpSpPr>
                <a:xfrm>
                  <a:off x="-403251" y="529859"/>
                  <a:ext cx="6118588" cy="5964983"/>
                  <a:chOff x="-403251" y="529859"/>
                  <a:chExt cx="6118588" cy="5964983"/>
                </a:xfrm>
              </p:grpSpPr>
              <p:pic>
                <p:nvPicPr>
                  <p:cNvPr id="13" name="Picture 2" descr="Download Android Phone Png - Iphone PNG Image with No Background -  PNGkey.com">
                    <a:extLst>
                      <a:ext uri="{FF2B5EF4-FFF2-40B4-BE49-F238E27FC236}">
                        <a16:creationId xmlns:a16="http://schemas.microsoft.com/office/drawing/2014/main" id="{594B0EBA-343E-744F-B646-96D5EEC1C0F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03251" y="529859"/>
                    <a:ext cx="6118588" cy="596498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4" name="Imagen 13" descr="Interfaz de usuario gráfica, Aplicación, Sitio web&#10;&#10;Descripción generada automáticamente">
                    <a:extLst>
                      <a:ext uri="{FF2B5EF4-FFF2-40B4-BE49-F238E27FC236}">
                        <a16:creationId xmlns:a16="http://schemas.microsoft.com/office/drawing/2014/main" id="{F3573CFC-46CD-BD48-B1ED-FBC0EC3819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36143" t="33895" r="34371" b="34993"/>
                  <a:stretch/>
                </p:blipFill>
                <p:spPr>
                  <a:xfrm>
                    <a:off x="-280842" y="1156705"/>
                    <a:ext cx="2686009" cy="4574787"/>
                  </a:xfrm>
                  <a:prstGeom prst="rect">
                    <a:avLst/>
                  </a:prstGeom>
                </p:spPr>
              </p:pic>
              <p:pic>
                <p:nvPicPr>
                  <p:cNvPr id="15" name="Imagen 14" descr="Interfaz de usuario gráfica, Aplicación, Sitio web&#10;&#10;Descripción generada automáticamente">
                    <a:extLst>
                      <a:ext uri="{FF2B5EF4-FFF2-40B4-BE49-F238E27FC236}">
                        <a16:creationId xmlns:a16="http://schemas.microsoft.com/office/drawing/2014/main" id="{DED7F26A-CFD7-664C-B1AD-168DCB59BF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37040" t="65801" r="32825" b="2402"/>
                  <a:stretch/>
                </p:blipFill>
                <p:spPr>
                  <a:xfrm>
                    <a:off x="2898189" y="1144188"/>
                    <a:ext cx="2686009" cy="457478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7" name="Rectángulo 16">
                  <a:extLst>
                    <a:ext uri="{FF2B5EF4-FFF2-40B4-BE49-F238E27FC236}">
                      <a16:creationId xmlns:a16="http://schemas.microsoft.com/office/drawing/2014/main" id="{F6D7300C-96E1-9942-8A22-D1E65103B414}"/>
                    </a:ext>
                  </a:extLst>
                </p:cNvPr>
                <p:cNvSpPr/>
                <p:nvPr/>
              </p:nvSpPr>
              <p:spPr>
                <a:xfrm>
                  <a:off x="2901502" y="5621492"/>
                  <a:ext cx="2686009" cy="203383"/>
                </a:xfrm>
                <a:prstGeom prst="rect">
                  <a:avLst/>
                </a:prstGeom>
                <a:solidFill>
                  <a:srgbClr val="236A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dirty="0"/>
                </a:p>
              </p:txBody>
            </p:sp>
          </p:grpSp>
        </p:grp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CD293D8F-1FA8-A941-B416-A8883849278C}"/>
                </a:ext>
              </a:extLst>
            </p:cNvPr>
            <p:cNvSpPr/>
            <p:nvPr/>
          </p:nvSpPr>
          <p:spPr>
            <a:xfrm>
              <a:off x="1143417" y="5721536"/>
              <a:ext cx="2252665" cy="203383"/>
            </a:xfrm>
            <a:prstGeom prst="rect">
              <a:avLst/>
            </a:prstGeom>
            <a:solidFill>
              <a:srgbClr val="236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FC66915-B1CE-CB4C-91D1-2E2D21FD2D99}"/>
              </a:ext>
            </a:extLst>
          </p:cNvPr>
          <p:cNvSpPr/>
          <p:nvPr/>
        </p:nvSpPr>
        <p:spPr>
          <a:xfrm>
            <a:off x="2279578" y="641006"/>
            <a:ext cx="2846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1A5FA2"/>
                </a:solidFill>
                <a:latin typeface="Calibri" panose="020F0502020204030204" pitchFamily="34" charset="0"/>
              </a:rPr>
              <a:t>Un espacio para obtener información y validar conocimientos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D587DC2A-BAB1-894C-91E9-783F32AC84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97" b="15158"/>
          <a:stretch/>
        </p:blipFill>
        <p:spPr>
          <a:xfrm rot="11089056">
            <a:off x="2022592" y="1449729"/>
            <a:ext cx="913539" cy="160340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28A1D3F-7D0E-544C-85CF-47B44F75DE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97" b="15158"/>
          <a:stretch/>
        </p:blipFill>
        <p:spPr>
          <a:xfrm rot="10326114" flipH="1">
            <a:off x="4445173" y="1376224"/>
            <a:ext cx="995759" cy="167231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653A80D-4A3C-3E45-B2EE-38FE2AA34F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97" b="15158"/>
          <a:stretch/>
        </p:blipFill>
        <p:spPr>
          <a:xfrm rot="13128777" flipH="1">
            <a:off x="7161317" y="1116661"/>
            <a:ext cx="995759" cy="1672318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84166EE1-49C0-554B-8E72-93ADAB7D038F}"/>
              </a:ext>
            </a:extLst>
          </p:cNvPr>
          <p:cNvSpPr/>
          <p:nvPr/>
        </p:nvSpPr>
        <p:spPr>
          <a:xfrm>
            <a:off x="5946986" y="555957"/>
            <a:ext cx="2846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1A5FA2"/>
                </a:solidFill>
                <a:latin typeface="Calibri" panose="020F0502020204030204" pitchFamily="34" charset="0"/>
              </a:rPr>
              <a:t>Competencia como incentivo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68AC0E15-93E0-2E4E-9FFB-B60C926AB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97" b="15158"/>
          <a:stretch/>
        </p:blipFill>
        <p:spPr>
          <a:xfrm rot="13128777" flipH="1">
            <a:off x="9368504" y="962083"/>
            <a:ext cx="1847249" cy="3102345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C475E854-E4C5-C34E-AC2C-C72A5C5DF0AA}"/>
              </a:ext>
            </a:extLst>
          </p:cNvPr>
          <p:cNvSpPr/>
          <p:nvPr/>
        </p:nvSpPr>
        <p:spPr>
          <a:xfrm>
            <a:off x="8566168" y="655487"/>
            <a:ext cx="2846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1A5FA2"/>
                </a:solidFill>
                <a:latin typeface="Calibri" panose="020F0502020204030204" pitchFamily="34" charset="0"/>
              </a:rPr>
              <a:t>Acceso a más servicios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35431608-A27B-EC4F-BBB3-8447BBFBD572}"/>
              </a:ext>
            </a:extLst>
          </p:cNvPr>
          <p:cNvSpPr/>
          <p:nvPr/>
        </p:nvSpPr>
        <p:spPr>
          <a:xfrm>
            <a:off x="-71916" y="136951"/>
            <a:ext cx="3012962" cy="432247"/>
          </a:xfrm>
          <a:prstGeom prst="rect">
            <a:avLst/>
          </a:prstGeom>
          <a:solidFill>
            <a:srgbClr val="54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7D8668F-0166-2044-AD60-AE4F4B88849E}"/>
              </a:ext>
            </a:extLst>
          </p:cNvPr>
          <p:cNvSpPr txBox="1"/>
          <p:nvPr/>
        </p:nvSpPr>
        <p:spPr>
          <a:xfrm>
            <a:off x="89942" y="109457"/>
            <a:ext cx="31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064D7319-CCCC-BD49-BBD6-C22EF0716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15" y="221467"/>
            <a:ext cx="2225251" cy="24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1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D4BC541-22D9-1A4F-9E43-4BFFE7F9FA85}"/>
              </a:ext>
            </a:extLst>
          </p:cNvPr>
          <p:cNvSpPr/>
          <p:nvPr/>
        </p:nvSpPr>
        <p:spPr>
          <a:xfrm>
            <a:off x="-71916" y="136951"/>
            <a:ext cx="3221516" cy="432247"/>
          </a:xfrm>
          <a:prstGeom prst="rect">
            <a:avLst/>
          </a:prstGeom>
          <a:solidFill>
            <a:srgbClr val="54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F0C23B-41FD-324A-B2CF-8D87F5E8C817}"/>
              </a:ext>
            </a:extLst>
          </p:cNvPr>
          <p:cNvSpPr txBox="1"/>
          <p:nvPr/>
        </p:nvSpPr>
        <p:spPr>
          <a:xfrm>
            <a:off x="89942" y="109457"/>
            <a:ext cx="31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F8E816C-1BDC-5C42-A17E-E0A693BA3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42" y="210057"/>
            <a:ext cx="2394379" cy="229764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87FC127E-6B2E-5F41-A68A-2D0736B0071B}"/>
              </a:ext>
            </a:extLst>
          </p:cNvPr>
          <p:cNvGrpSpPr/>
          <p:nvPr/>
        </p:nvGrpSpPr>
        <p:grpSpPr>
          <a:xfrm>
            <a:off x="709515" y="354859"/>
            <a:ext cx="4200200" cy="5847924"/>
            <a:chOff x="1010430" y="892897"/>
            <a:chExt cx="3951292" cy="550137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FD07FD45-027E-0944-BA2B-5109C73A0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0430" y="892897"/>
              <a:ext cx="3419845" cy="507220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93D76AC-5286-5647-8C06-D4DA0E70FD34}"/>
                </a:ext>
              </a:extLst>
            </p:cNvPr>
            <p:cNvSpPr txBox="1"/>
            <p:nvPr/>
          </p:nvSpPr>
          <p:spPr>
            <a:xfrm>
              <a:off x="1452090" y="1754783"/>
              <a:ext cx="945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400" b="1" dirty="0">
                  <a:solidFill>
                    <a:srgbClr val="1A5FA2"/>
                  </a:solidFill>
                </a:rPr>
                <a:t>3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3A1F77A4-E667-004B-AE4B-4FCA6615E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8551" y="1879969"/>
              <a:ext cx="2394379" cy="229764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8AF142F2-1938-0741-AFC7-550E162A0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1331" y="2415707"/>
              <a:ext cx="1713156" cy="818867"/>
            </a:xfrm>
            <a:prstGeom prst="rect">
              <a:avLst/>
            </a:prstGeom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6BAD7944-A7FF-D74C-A5B9-1E0EE39568BD}"/>
                </a:ext>
              </a:extLst>
            </p:cNvPr>
            <p:cNvGrpSpPr/>
            <p:nvPr/>
          </p:nvGrpSpPr>
          <p:grpSpPr>
            <a:xfrm>
              <a:off x="2732122" y="2472320"/>
              <a:ext cx="2229600" cy="3921947"/>
              <a:chOff x="9626408" y="2813425"/>
              <a:chExt cx="2229600" cy="3921947"/>
            </a:xfrm>
          </p:grpSpPr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7E098746-ED20-8641-A519-1E4A5AEEC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25493">
                <a:off x="9626408" y="2813425"/>
                <a:ext cx="2229600" cy="3921947"/>
              </a:xfrm>
              <a:prstGeom prst="rect">
                <a:avLst/>
              </a:prstGeom>
            </p:spPr>
          </p:pic>
          <p:pic>
            <p:nvPicPr>
              <p:cNvPr id="14" name="Imagen 13" descr="Interfaz de usuario gráfica, Texto, Chat o mensaje de texto&#10;&#10;Descripción generada automáticamente">
                <a:extLst>
                  <a:ext uri="{FF2B5EF4-FFF2-40B4-BE49-F238E27FC236}">
                    <a16:creationId xmlns:a16="http://schemas.microsoft.com/office/drawing/2014/main" id="{900869E7-6D28-6741-916C-9154C55462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34126"/>
              <a:stretch/>
            </p:blipFill>
            <p:spPr>
              <a:xfrm rot="434312">
                <a:off x="9739987" y="3224564"/>
                <a:ext cx="2022632" cy="2883647"/>
              </a:xfrm>
              <a:prstGeom prst="rect">
                <a:avLst/>
              </a:prstGeom>
            </p:spPr>
          </p:pic>
        </p:grpSp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1BC6095-6719-6342-9F65-E9F6B868A873}"/>
              </a:ext>
            </a:extLst>
          </p:cNvPr>
          <p:cNvSpPr/>
          <p:nvPr/>
        </p:nvSpPr>
        <p:spPr>
          <a:xfrm>
            <a:off x="5585463" y="1966147"/>
            <a:ext cx="62581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1A5FA2"/>
                </a:solidFill>
                <a:latin typeface="Calibri" panose="020F0502020204030204" pitchFamily="34" charset="0"/>
              </a:rPr>
              <a:t>Es una línea de consulta y empoderamiento juvenil que funciona por medio de la interacción de preguntas y respuestas de adolescentes a expertos a través de Facebook Messenger y WhatsApp.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5D3A082-B7A8-4643-AB13-9555E58CE4B2}"/>
              </a:ext>
            </a:extLst>
          </p:cNvPr>
          <p:cNvSpPr/>
          <p:nvPr/>
        </p:nvSpPr>
        <p:spPr>
          <a:xfrm>
            <a:off x="5235186" y="1438136"/>
            <a:ext cx="56321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1A5FA2"/>
                </a:solidFill>
                <a:latin typeface="Calibri" panose="020F0502020204030204" pitchFamily="34" charset="0"/>
              </a:rPr>
              <a:t>¿Qué es el chat de consejería Tu </a:t>
            </a:r>
            <a:r>
              <a:rPr lang="es-ES" sz="2000" b="1" dirty="0" err="1">
                <a:solidFill>
                  <a:srgbClr val="1A5FA2"/>
                </a:solidFill>
                <a:latin typeface="Calibri" panose="020F0502020204030204" pitchFamily="34" charset="0"/>
              </a:rPr>
              <a:t>Amig</a:t>
            </a:r>
            <a:r>
              <a:rPr lang="es-ES" sz="2000" b="1" dirty="0">
                <a:solidFill>
                  <a:srgbClr val="1A5FA2"/>
                </a:solidFill>
                <a:latin typeface="Calibri" panose="020F0502020204030204" pitchFamily="34" charset="0"/>
              </a:rPr>
              <a:t>@ </a:t>
            </a:r>
            <a:r>
              <a:rPr lang="es-ES" sz="2000" b="1" dirty="0" err="1">
                <a:solidFill>
                  <a:srgbClr val="1A5FA2"/>
                </a:solidFill>
                <a:latin typeface="Calibri" panose="020F0502020204030204" pitchFamily="34" charset="0"/>
              </a:rPr>
              <a:t>SVET</a:t>
            </a:r>
            <a:r>
              <a:rPr lang="es-ES" sz="2000" b="1" dirty="0">
                <a:solidFill>
                  <a:srgbClr val="1A5FA2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1302C89-0728-EE48-8CDA-F82826027AE0}"/>
              </a:ext>
            </a:extLst>
          </p:cNvPr>
          <p:cNvSpPr/>
          <p:nvPr/>
        </p:nvSpPr>
        <p:spPr>
          <a:xfrm>
            <a:off x="5031133" y="3564844"/>
            <a:ext cx="56321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1A5FA2"/>
                </a:solidFill>
                <a:latin typeface="Calibri" panose="020F0502020204030204" pitchFamily="34" charset="0"/>
              </a:rPr>
              <a:t>¿Cómo se administra el chat de consejería?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0F665B45-06C5-8444-AAD6-8B7167583DC6}"/>
              </a:ext>
            </a:extLst>
          </p:cNvPr>
          <p:cNvSpPr/>
          <p:nvPr/>
        </p:nvSpPr>
        <p:spPr>
          <a:xfrm>
            <a:off x="5585463" y="4070260"/>
            <a:ext cx="61420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1A5FA2"/>
                </a:solidFill>
                <a:latin typeface="Calibri" panose="020F0502020204030204" pitchFamily="34" charset="0"/>
              </a:rPr>
              <a:t>Está sincronizada con una base de datos, manejada por UNICEF, sin embargo, la herramienta permite el acceso a los mensajes enviados a “Tu </a:t>
            </a:r>
            <a:r>
              <a:rPr lang="es-ES" sz="2000" dirty="0" err="1">
                <a:solidFill>
                  <a:srgbClr val="1A5FA2"/>
                </a:solidFill>
                <a:latin typeface="Calibri" panose="020F0502020204030204" pitchFamily="34" charset="0"/>
              </a:rPr>
              <a:t>Amig</a:t>
            </a:r>
            <a:r>
              <a:rPr lang="es-ES" sz="2000" dirty="0">
                <a:solidFill>
                  <a:srgbClr val="1A5FA2"/>
                </a:solidFill>
                <a:latin typeface="Calibri" panose="020F0502020204030204" pitchFamily="34" charset="0"/>
              </a:rPr>
              <a:t>@ SVET”, segmentando por ubicación, sexo y edad.</a:t>
            </a:r>
          </a:p>
        </p:txBody>
      </p:sp>
    </p:spTree>
    <p:extLst>
      <p:ext uri="{BB962C8B-B14F-4D97-AF65-F5344CB8AC3E}">
        <p14:creationId xmlns:p14="http://schemas.microsoft.com/office/powerpoint/2010/main" val="218828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ownload Android Phone Png - Iphone PNG Image with No Background -  PNGkey.com">
            <a:extLst>
              <a:ext uri="{FF2B5EF4-FFF2-40B4-BE49-F238E27FC236}">
                <a16:creationId xmlns:a16="http://schemas.microsoft.com/office/drawing/2014/main" id="{913A8041-CF4D-FC45-AA98-858050C9F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95" y="253961"/>
            <a:ext cx="6513600" cy="635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 descr="Interfaz de usuario gráfica, Texto, Chat o mensaje de texto&#10;&#10;Descripción generada automáticamente">
            <a:extLst>
              <a:ext uri="{FF2B5EF4-FFF2-40B4-BE49-F238E27FC236}">
                <a16:creationId xmlns:a16="http://schemas.microsoft.com/office/drawing/2014/main" id="{DAEC2D76-C68E-3845-9D35-DA114ED2C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338"/>
          <a:stretch/>
        </p:blipFill>
        <p:spPr>
          <a:xfrm>
            <a:off x="5274312" y="949196"/>
            <a:ext cx="2795799" cy="4941241"/>
          </a:xfrm>
          <a:prstGeom prst="rect">
            <a:avLst/>
          </a:prstGeom>
        </p:spPr>
      </p:pic>
      <p:pic>
        <p:nvPicPr>
          <p:cNvPr id="22" name="Imagen 21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B9A9BED5-488A-2748-81D7-45D06C6492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38"/>
          <a:stretch/>
        </p:blipFill>
        <p:spPr>
          <a:xfrm>
            <a:off x="8669542" y="949196"/>
            <a:ext cx="2795799" cy="4941241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24DBA885-01AD-8042-BBC6-EA477A3D0151}"/>
              </a:ext>
            </a:extLst>
          </p:cNvPr>
          <p:cNvSpPr txBox="1"/>
          <p:nvPr/>
        </p:nvSpPr>
        <p:spPr>
          <a:xfrm>
            <a:off x="404057" y="1517518"/>
            <a:ext cx="4547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rgbClr val="1A5FA2"/>
                </a:solidFill>
                <a:latin typeface="Calibri" panose="020F0502020204030204" pitchFamily="34" charset="0"/>
              </a:rPr>
              <a:t>Un </a:t>
            </a:r>
            <a:r>
              <a:rPr lang="es-ES_tradnl" sz="2000" b="1" dirty="0">
                <a:solidFill>
                  <a:srgbClr val="1A5FA2"/>
                </a:solidFill>
                <a:latin typeface="Calibri" panose="020F0502020204030204" pitchFamily="34" charset="0"/>
              </a:rPr>
              <a:t>chat de consejería </a:t>
            </a:r>
            <a:r>
              <a:rPr lang="es-ES_tradnl" sz="2000" dirty="0">
                <a:solidFill>
                  <a:srgbClr val="1A5FA2"/>
                </a:solidFill>
                <a:latin typeface="Calibri" panose="020F0502020204030204" pitchFamily="34" charset="0"/>
              </a:rPr>
              <a:t>que acerca adolescentes  y expertos para resolución de dudas y acompañamiento.</a:t>
            </a:r>
            <a:endParaRPr lang="es-ES_tradnl" sz="2000" b="1" dirty="0">
              <a:solidFill>
                <a:srgbClr val="1A5FA2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A6EFA48-32CF-764A-824F-E595FB7EA9F2}"/>
              </a:ext>
            </a:extLst>
          </p:cNvPr>
          <p:cNvSpPr txBox="1"/>
          <p:nvPr/>
        </p:nvSpPr>
        <p:spPr>
          <a:xfrm>
            <a:off x="489048" y="2985389"/>
            <a:ext cx="45476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A5FA2"/>
              </a:buClr>
              <a:buSzPct val="150000"/>
              <a:buFont typeface="Arial" panose="020B0604020202020204" pitchFamily="34" charset="0"/>
              <a:buChar char="•"/>
            </a:pPr>
            <a:r>
              <a:rPr lang="es-ES_tradnl" sz="1600" dirty="0"/>
              <a:t>Acceso por 2 redes sociales: WhatsApp y Facebook Messenger a través de U-</a:t>
            </a:r>
            <a:r>
              <a:rPr lang="es-ES_tradnl" sz="1600" dirty="0" err="1"/>
              <a:t>Report</a:t>
            </a:r>
            <a:r>
              <a:rPr lang="es-ES_tradnl" sz="1600" dirty="0"/>
              <a:t>. </a:t>
            </a:r>
          </a:p>
          <a:p>
            <a:pPr>
              <a:buClr>
                <a:srgbClr val="1A5FA2"/>
              </a:buClr>
              <a:buSzPct val="150000"/>
            </a:pPr>
            <a:endParaRPr lang="es-ES_tradnl" sz="1600" dirty="0"/>
          </a:p>
          <a:p>
            <a:pPr marL="285750" indent="-285750">
              <a:buClr>
                <a:srgbClr val="1A5FA2"/>
              </a:buClr>
              <a:buSzPct val="150000"/>
              <a:buFont typeface="Arial" panose="020B0604020202020204" pitchFamily="34" charset="0"/>
              <a:buChar char="•"/>
            </a:pPr>
            <a:r>
              <a:rPr lang="es-ES_tradnl" sz="1600" dirty="0"/>
              <a:t>Atención personalizada según origen, edad y sexo de la persona. </a:t>
            </a:r>
          </a:p>
          <a:p>
            <a:pPr>
              <a:buClr>
                <a:srgbClr val="1A5FA2"/>
              </a:buClr>
              <a:buSzPct val="150000"/>
            </a:pPr>
            <a:endParaRPr lang="es-ES_tradnl" sz="1600" dirty="0"/>
          </a:p>
          <a:p>
            <a:pPr marL="285750" indent="-285750">
              <a:buClr>
                <a:srgbClr val="1A5FA2"/>
              </a:buClr>
              <a:buSzPct val="150000"/>
              <a:buFont typeface="Arial" panose="020B0604020202020204" pitchFamily="34" charset="0"/>
              <a:buChar char="•"/>
            </a:pPr>
            <a:r>
              <a:rPr lang="es-ES_tradnl" sz="1600" dirty="0"/>
              <a:t>Atención a temáticas de violencia sexual, explotación y trata de personas. </a:t>
            </a:r>
          </a:p>
          <a:p>
            <a:pPr>
              <a:buClr>
                <a:srgbClr val="1A5FA2"/>
              </a:buClr>
              <a:buSzPct val="150000"/>
            </a:pPr>
            <a:endParaRPr lang="es-ES_tradnl" sz="1600" dirty="0"/>
          </a:p>
          <a:p>
            <a:pPr marL="285750" indent="-285750">
              <a:buClr>
                <a:srgbClr val="1A5FA2"/>
              </a:buClr>
              <a:buSzPct val="150000"/>
              <a:buFont typeface="Arial" panose="020B0604020202020204" pitchFamily="34" charset="0"/>
              <a:buChar char="•"/>
            </a:pPr>
            <a:r>
              <a:rPr lang="es-ES_tradnl" sz="1600" dirty="0"/>
              <a:t>Consejería para denuncia, expresión o acompañamiento. </a:t>
            </a:r>
          </a:p>
          <a:p>
            <a:pPr marL="285750" indent="-285750">
              <a:buClr>
                <a:srgbClr val="1A5FA2"/>
              </a:buClr>
              <a:buSzPct val="150000"/>
              <a:buFont typeface="Arial" panose="020B0604020202020204" pitchFamily="34" charset="0"/>
              <a:buChar char="•"/>
            </a:pPr>
            <a:endParaRPr lang="es-ES_tradnl" sz="16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E88E1E9-7C4D-A849-A8F0-DA241CAAC2F0}"/>
              </a:ext>
            </a:extLst>
          </p:cNvPr>
          <p:cNvSpPr/>
          <p:nvPr/>
        </p:nvSpPr>
        <p:spPr>
          <a:xfrm>
            <a:off x="-71916" y="516949"/>
            <a:ext cx="3221516" cy="432247"/>
          </a:xfrm>
          <a:prstGeom prst="rect">
            <a:avLst/>
          </a:prstGeom>
          <a:solidFill>
            <a:srgbClr val="54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71BDF29-280B-2E43-A208-F82F7135E348}"/>
              </a:ext>
            </a:extLst>
          </p:cNvPr>
          <p:cNvSpPr txBox="1"/>
          <p:nvPr/>
        </p:nvSpPr>
        <p:spPr>
          <a:xfrm>
            <a:off x="89942" y="489455"/>
            <a:ext cx="310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008393-870E-9041-B4D6-DABADF060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42" y="618190"/>
            <a:ext cx="2394379" cy="22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221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</TotalTime>
  <Words>428</Words>
  <Application>Microsoft Office PowerPoint</Application>
  <PresentationFormat>Panorámica</PresentationFormat>
  <Paragraphs>45</Paragraphs>
  <Slides>11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Isabel Interiano Perez</dc:creator>
  <cp:lastModifiedBy>Usuario desconocido</cp:lastModifiedBy>
  <cp:revision>35</cp:revision>
  <dcterms:created xsi:type="dcterms:W3CDTF">2021-05-13T15:50:01Z</dcterms:created>
  <dcterms:modified xsi:type="dcterms:W3CDTF">2022-08-25T13:30:04Z</dcterms:modified>
</cp:coreProperties>
</file>