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67" r:id="rId4"/>
    <p:sldId id="276" r:id="rId5"/>
    <p:sldId id="260" r:id="rId6"/>
    <p:sldId id="272" r:id="rId7"/>
    <p:sldId id="261" r:id="rId8"/>
    <p:sldId id="269" r:id="rId9"/>
    <p:sldId id="262" r:id="rId10"/>
    <p:sldId id="273" r:id="rId11"/>
    <p:sldId id="274" r:id="rId12"/>
    <p:sldId id="263" r:id="rId13"/>
    <p:sldId id="264" r:id="rId14"/>
    <p:sldId id="277" r:id="rId15"/>
    <p:sldId id="278" r:id="rId16"/>
    <p:sldId id="279" r:id="rId17"/>
    <p:sldId id="268" r:id="rId18"/>
    <p:sldId id="266" r:id="rId19"/>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4" d="100"/>
          <a:sy n="64" d="100"/>
        </p:scale>
        <p:origin x="90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157879-7B3F-46CC-B1F5-3126A910C98A}"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s-CO"/>
        </a:p>
      </dgm:t>
    </dgm:pt>
    <dgm:pt modelId="{7A6A0F4E-08E9-4406-B8D6-65433BF3F1CC}">
      <dgm:prSet phldrT="[Texto]" custT="1"/>
      <dgm:spPr>
        <a:solidFill>
          <a:schemeClr val="tx2">
            <a:lumMod val="75000"/>
          </a:schemeClr>
        </a:solidFill>
        <a:ln>
          <a:solidFill>
            <a:srgbClr val="FFFF00"/>
          </a:solidFill>
        </a:ln>
      </dgm:spPr>
      <dgm:t>
        <a:bodyPr/>
        <a:lstStyle/>
        <a:p>
          <a:r>
            <a:rPr lang="es-CO" sz="3200" b="1" i="1" dirty="0">
              <a:solidFill>
                <a:schemeClr val="bg1"/>
              </a:solidFill>
            </a:rPr>
            <a:t>LAVADO DE DINERO</a:t>
          </a:r>
        </a:p>
      </dgm:t>
    </dgm:pt>
    <dgm:pt modelId="{DC73B4CF-25EC-4C5C-B5C8-C2E902F80DE9}" type="parTrans" cxnId="{1961B4EE-6CAF-47B4-823B-5D35C3016322}">
      <dgm:prSet/>
      <dgm:spPr/>
      <dgm:t>
        <a:bodyPr/>
        <a:lstStyle/>
        <a:p>
          <a:endParaRPr lang="es-CO">
            <a:solidFill>
              <a:schemeClr val="bg1"/>
            </a:solidFill>
          </a:endParaRPr>
        </a:p>
      </dgm:t>
    </dgm:pt>
    <dgm:pt modelId="{A02F6921-9DA5-49AE-B6D9-C735FF64C74D}" type="sibTrans" cxnId="{1961B4EE-6CAF-47B4-823B-5D35C3016322}">
      <dgm:prSet/>
      <dgm:spPr/>
      <dgm:t>
        <a:bodyPr/>
        <a:lstStyle/>
        <a:p>
          <a:endParaRPr lang="es-CO">
            <a:solidFill>
              <a:schemeClr val="bg1"/>
            </a:solidFill>
          </a:endParaRPr>
        </a:p>
      </dgm:t>
    </dgm:pt>
    <dgm:pt modelId="{3DE65AD1-6184-4261-AC7E-54B8C1C2AF0C}">
      <dgm:prSet phldrT="[Texto]" custT="1"/>
      <dgm:spPr>
        <a:solidFill>
          <a:schemeClr val="bg1"/>
        </a:solidFill>
        <a:ln>
          <a:solidFill>
            <a:srgbClr val="FFFF00"/>
          </a:solidFill>
        </a:ln>
      </dgm:spPr>
      <dgm:t>
        <a:bodyPr/>
        <a:lstStyle/>
        <a:p>
          <a:r>
            <a:rPr lang="es-ES" sz="2400" b="1" dirty="0">
              <a:solidFill>
                <a:srgbClr val="002060"/>
              </a:solidFill>
              <a:latin typeface="Open Sans" panose="020B0604020202020204" pitchFamily="34" charset="0"/>
            </a:rPr>
            <a:t>GAFILAT</a:t>
          </a:r>
        </a:p>
      </dgm:t>
    </dgm:pt>
    <dgm:pt modelId="{AC342AFA-35AA-4173-9FE6-62AFDD2E33E0}" type="parTrans" cxnId="{F8A41E56-823B-47DF-897B-2523A755B29B}">
      <dgm:prSet/>
      <dgm:spPr/>
      <dgm:t>
        <a:bodyPr/>
        <a:lstStyle/>
        <a:p>
          <a:endParaRPr lang="es-CO">
            <a:solidFill>
              <a:schemeClr val="bg1"/>
            </a:solidFill>
          </a:endParaRPr>
        </a:p>
      </dgm:t>
    </dgm:pt>
    <dgm:pt modelId="{F44FE5AD-FF1E-4A57-9C8A-3DE08FEAD4F4}" type="sibTrans" cxnId="{F8A41E56-823B-47DF-897B-2523A755B29B}">
      <dgm:prSet/>
      <dgm:spPr/>
      <dgm:t>
        <a:bodyPr/>
        <a:lstStyle/>
        <a:p>
          <a:endParaRPr lang="es-CO">
            <a:solidFill>
              <a:schemeClr val="bg1"/>
            </a:solidFill>
          </a:endParaRPr>
        </a:p>
      </dgm:t>
    </dgm:pt>
    <dgm:pt modelId="{B3B6BCC1-2668-4F7F-A122-35DF11644DA1}">
      <dgm:prSet phldrT="[Texto]" custT="1"/>
      <dgm:spPr>
        <a:solidFill>
          <a:schemeClr val="bg1"/>
        </a:solidFill>
        <a:ln>
          <a:solidFill>
            <a:srgbClr val="FFFF00"/>
          </a:solidFill>
        </a:ln>
      </dgm:spPr>
      <dgm:t>
        <a:bodyPr/>
        <a:lstStyle/>
        <a:p>
          <a:pPr algn="just"/>
          <a:r>
            <a:rPr lang="es-ES" sz="1800" b="1" i="0" dirty="0">
              <a:solidFill>
                <a:srgbClr val="002060"/>
              </a:solidFill>
            </a:rPr>
            <a:t>Es el proceso a través del cual es encubierto el origen de los fondos generados mediante el ejercicio de algunas actividades ilegales o criminales (por ej. Narcotráfico o estupefacientes, contrabando de armas, corrupción, desfalco, crímenes de guante blanco, extorsión, secuestro, piratería, </a:t>
          </a:r>
          <a:r>
            <a:rPr lang="es-ES" sz="1800" b="1" i="0" dirty="0" err="1">
              <a:solidFill>
                <a:srgbClr val="002060"/>
              </a:solidFill>
            </a:rPr>
            <a:t>etc</a:t>
          </a:r>
          <a:r>
            <a:rPr lang="es-ES" sz="1800" b="1" i="0" dirty="0">
              <a:solidFill>
                <a:srgbClr val="002060"/>
              </a:solidFill>
            </a:rPr>
            <a:t>).</a:t>
          </a:r>
          <a:endParaRPr lang="es-CO" sz="1800" b="1" dirty="0">
            <a:solidFill>
              <a:srgbClr val="002060"/>
            </a:solidFill>
          </a:endParaRPr>
        </a:p>
      </dgm:t>
    </dgm:pt>
    <dgm:pt modelId="{6B3100AB-83F4-42DA-8C70-4A7E47AB7FF3}" type="parTrans" cxnId="{804B3491-9E73-4D42-9FCD-0F486F6AE037}">
      <dgm:prSet/>
      <dgm:spPr/>
      <dgm:t>
        <a:bodyPr/>
        <a:lstStyle/>
        <a:p>
          <a:endParaRPr lang="es-CO">
            <a:solidFill>
              <a:schemeClr val="bg1"/>
            </a:solidFill>
          </a:endParaRPr>
        </a:p>
      </dgm:t>
    </dgm:pt>
    <dgm:pt modelId="{4BAD0BF3-70B5-4512-896B-9753D73E8D9B}" type="sibTrans" cxnId="{804B3491-9E73-4D42-9FCD-0F486F6AE037}">
      <dgm:prSet/>
      <dgm:spPr/>
      <dgm:t>
        <a:bodyPr/>
        <a:lstStyle/>
        <a:p>
          <a:endParaRPr lang="es-CO">
            <a:solidFill>
              <a:schemeClr val="bg1"/>
            </a:solidFill>
          </a:endParaRPr>
        </a:p>
      </dgm:t>
    </dgm:pt>
    <dgm:pt modelId="{9F736D43-79A7-48DF-AFA5-5A33E9401BCB}">
      <dgm:prSet phldrT="[Texto]" custT="1"/>
      <dgm:spPr>
        <a:solidFill>
          <a:schemeClr val="bg1"/>
        </a:solidFill>
        <a:ln>
          <a:solidFill>
            <a:srgbClr val="FFFF00"/>
          </a:solidFill>
        </a:ln>
      </dgm:spPr>
      <dgm:t>
        <a:bodyPr/>
        <a:lstStyle/>
        <a:p>
          <a:pPr algn="just"/>
          <a:r>
            <a:rPr lang="es-ES" sz="1800" b="1" dirty="0">
              <a:solidFill>
                <a:srgbClr val="002060"/>
              </a:solidFill>
              <a:latin typeface="+mj-lt"/>
            </a:rPr>
            <a:t>“</a:t>
          </a:r>
          <a:r>
            <a:rPr lang="es-ES" sz="1800" b="1" dirty="0">
              <a:solidFill>
                <a:srgbClr val="002060"/>
              </a:solidFill>
              <a:latin typeface="+mn-lt"/>
            </a:rPr>
            <a:t>La conversión o la transferencia de bienes, a sabiendas de que esos bienes son producto del delito, con el propósito de ocultar o disimular el origen ilícito de los bienes o ayudar a cualquier persona involucrada en la comisión del delito determinante a eludir las consecuencias jurídicas de sus actos”. </a:t>
          </a:r>
          <a:endParaRPr lang="es-CO" sz="1800" b="1" dirty="0">
            <a:solidFill>
              <a:srgbClr val="002060"/>
            </a:solidFill>
            <a:latin typeface="+mn-lt"/>
          </a:endParaRPr>
        </a:p>
      </dgm:t>
    </dgm:pt>
    <dgm:pt modelId="{AA0D6378-B9C2-4AB7-A955-6663812F6615}" type="parTrans" cxnId="{70A76FB4-99DB-4105-AE41-3242F76049E2}">
      <dgm:prSet/>
      <dgm:spPr/>
      <dgm:t>
        <a:bodyPr/>
        <a:lstStyle/>
        <a:p>
          <a:endParaRPr lang="es-CO">
            <a:solidFill>
              <a:schemeClr val="bg1"/>
            </a:solidFill>
          </a:endParaRPr>
        </a:p>
      </dgm:t>
    </dgm:pt>
    <dgm:pt modelId="{FE4D66AE-73F9-49A5-B647-27F3E78DA089}" type="sibTrans" cxnId="{70A76FB4-99DB-4105-AE41-3242F76049E2}">
      <dgm:prSet/>
      <dgm:spPr/>
      <dgm:t>
        <a:bodyPr/>
        <a:lstStyle/>
        <a:p>
          <a:endParaRPr lang="es-CO">
            <a:solidFill>
              <a:schemeClr val="bg1"/>
            </a:solidFill>
          </a:endParaRPr>
        </a:p>
      </dgm:t>
    </dgm:pt>
    <dgm:pt modelId="{920AD470-1123-452E-A6A6-70EC70536083}">
      <dgm:prSet phldrT="[Texto]" phldr="1"/>
      <dgm:spPr/>
      <dgm:t>
        <a:bodyPr/>
        <a:lstStyle/>
        <a:p>
          <a:endParaRPr lang="es-CO">
            <a:solidFill>
              <a:schemeClr val="bg1"/>
            </a:solidFill>
          </a:endParaRPr>
        </a:p>
      </dgm:t>
    </dgm:pt>
    <dgm:pt modelId="{03EEE282-5873-44C9-81ED-4FAB0923837F}" type="parTrans" cxnId="{33ECEFA1-1498-45B0-B476-CF578776A8B4}">
      <dgm:prSet/>
      <dgm:spPr/>
      <dgm:t>
        <a:bodyPr/>
        <a:lstStyle/>
        <a:p>
          <a:endParaRPr lang="es-CO">
            <a:solidFill>
              <a:schemeClr val="bg1"/>
            </a:solidFill>
          </a:endParaRPr>
        </a:p>
      </dgm:t>
    </dgm:pt>
    <dgm:pt modelId="{DE21FD79-BC9A-447E-8074-46E28C1B7267}" type="sibTrans" cxnId="{33ECEFA1-1498-45B0-B476-CF578776A8B4}">
      <dgm:prSet/>
      <dgm:spPr/>
      <dgm:t>
        <a:bodyPr/>
        <a:lstStyle/>
        <a:p>
          <a:endParaRPr lang="es-CO">
            <a:solidFill>
              <a:schemeClr val="bg1"/>
            </a:solidFill>
          </a:endParaRPr>
        </a:p>
      </dgm:t>
    </dgm:pt>
    <dgm:pt modelId="{B439AA19-CCA7-4DCA-9B3F-E17F606A069C}">
      <dgm:prSet custT="1"/>
      <dgm:spPr>
        <a:solidFill>
          <a:schemeClr val="bg1"/>
        </a:solidFill>
        <a:ln>
          <a:solidFill>
            <a:srgbClr val="FFFF00"/>
          </a:solidFill>
        </a:ln>
      </dgm:spPr>
      <dgm:t>
        <a:bodyPr/>
        <a:lstStyle/>
        <a:p>
          <a:r>
            <a:rPr lang="es-ES" sz="2400" b="1" i="1" dirty="0">
              <a:solidFill>
                <a:srgbClr val="002060"/>
              </a:solidFill>
              <a:latin typeface="Open Sans" panose="020B0604020202020204" pitchFamily="34" charset="0"/>
            </a:rPr>
            <a:t>- NACIONES UNIDAS </a:t>
          </a:r>
          <a:endParaRPr lang="es-CO" sz="2400" dirty="0">
            <a:solidFill>
              <a:srgbClr val="002060"/>
            </a:solidFill>
          </a:endParaRPr>
        </a:p>
      </dgm:t>
    </dgm:pt>
    <dgm:pt modelId="{82AE995B-0E0B-40CB-910C-9D11E661BB04}" type="parTrans" cxnId="{1B2AF180-5576-499B-8903-9220FBBAED16}">
      <dgm:prSet/>
      <dgm:spPr/>
      <dgm:t>
        <a:bodyPr/>
        <a:lstStyle/>
        <a:p>
          <a:endParaRPr lang="es-CO">
            <a:solidFill>
              <a:schemeClr val="bg1"/>
            </a:solidFill>
          </a:endParaRPr>
        </a:p>
      </dgm:t>
    </dgm:pt>
    <dgm:pt modelId="{F429E3CD-DA27-48AB-A35F-1C3217243CB9}" type="sibTrans" cxnId="{1B2AF180-5576-499B-8903-9220FBBAED16}">
      <dgm:prSet/>
      <dgm:spPr/>
      <dgm:t>
        <a:bodyPr/>
        <a:lstStyle/>
        <a:p>
          <a:endParaRPr lang="es-CO">
            <a:solidFill>
              <a:schemeClr val="bg1"/>
            </a:solidFill>
          </a:endParaRPr>
        </a:p>
      </dgm:t>
    </dgm:pt>
    <dgm:pt modelId="{78F81125-2FB3-494C-A15D-06B29B59BEC2}" type="pres">
      <dgm:prSet presAssocID="{EC157879-7B3F-46CC-B1F5-3126A910C98A}" presName="diagram" presStyleCnt="0">
        <dgm:presLayoutVars>
          <dgm:chMax val="1"/>
          <dgm:dir/>
          <dgm:animLvl val="ctr"/>
          <dgm:resizeHandles val="exact"/>
        </dgm:presLayoutVars>
      </dgm:prSet>
      <dgm:spPr/>
    </dgm:pt>
    <dgm:pt modelId="{1F58F3B1-8676-4627-AC9A-BB217541BB18}" type="pres">
      <dgm:prSet presAssocID="{EC157879-7B3F-46CC-B1F5-3126A910C98A}" presName="matrix" presStyleCnt="0"/>
      <dgm:spPr/>
    </dgm:pt>
    <dgm:pt modelId="{F73855B5-9F1A-4DAB-B63D-26335F38D5D4}" type="pres">
      <dgm:prSet presAssocID="{EC157879-7B3F-46CC-B1F5-3126A910C98A}" presName="tile1" presStyleLbl="node1" presStyleIdx="0" presStyleCnt="4" custScaleY="51116"/>
      <dgm:spPr/>
    </dgm:pt>
    <dgm:pt modelId="{7AC5B0DC-19BD-40FF-9012-D0D8CC3DF22F}" type="pres">
      <dgm:prSet presAssocID="{EC157879-7B3F-46CC-B1F5-3126A910C98A}" presName="tile1text" presStyleLbl="node1" presStyleIdx="0" presStyleCnt="4">
        <dgm:presLayoutVars>
          <dgm:chMax val="0"/>
          <dgm:chPref val="0"/>
          <dgm:bulletEnabled val="1"/>
        </dgm:presLayoutVars>
      </dgm:prSet>
      <dgm:spPr/>
    </dgm:pt>
    <dgm:pt modelId="{B067A8F9-A1E3-4AA6-8774-347725449EFB}" type="pres">
      <dgm:prSet presAssocID="{EC157879-7B3F-46CC-B1F5-3126A910C98A}" presName="tile2" presStyleLbl="node1" presStyleIdx="1" presStyleCnt="4" custScaleY="51692"/>
      <dgm:spPr/>
    </dgm:pt>
    <dgm:pt modelId="{A5C23087-2AFD-425A-A1AB-C332D349B06D}" type="pres">
      <dgm:prSet presAssocID="{EC157879-7B3F-46CC-B1F5-3126A910C98A}" presName="tile2text" presStyleLbl="node1" presStyleIdx="1" presStyleCnt="4">
        <dgm:presLayoutVars>
          <dgm:chMax val="0"/>
          <dgm:chPref val="0"/>
          <dgm:bulletEnabled val="1"/>
        </dgm:presLayoutVars>
      </dgm:prSet>
      <dgm:spPr/>
    </dgm:pt>
    <dgm:pt modelId="{708D07B2-5EE2-4FCE-8060-DA77039FAF67}" type="pres">
      <dgm:prSet presAssocID="{EC157879-7B3F-46CC-B1F5-3126A910C98A}" presName="tile3" presStyleLbl="node1" presStyleIdx="2" presStyleCnt="4" custScaleY="96208" custLinFactNeighborX="-704" custLinFactNeighborY="-8989"/>
      <dgm:spPr/>
    </dgm:pt>
    <dgm:pt modelId="{D1ADBE8E-1591-4FDD-B2C5-E88F14ECD098}" type="pres">
      <dgm:prSet presAssocID="{EC157879-7B3F-46CC-B1F5-3126A910C98A}" presName="tile3text" presStyleLbl="node1" presStyleIdx="2" presStyleCnt="4">
        <dgm:presLayoutVars>
          <dgm:chMax val="0"/>
          <dgm:chPref val="0"/>
          <dgm:bulletEnabled val="1"/>
        </dgm:presLayoutVars>
      </dgm:prSet>
      <dgm:spPr/>
    </dgm:pt>
    <dgm:pt modelId="{CF35B2CA-E1AF-4800-9AD9-7B8609D484B4}" type="pres">
      <dgm:prSet presAssocID="{EC157879-7B3F-46CC-B1F5-3126A910C98A}" presName="tile4" presStyleLbl="node1" presStyleIdx="3" presStyleCnt="4" custScaleY="96981" custLinFactNeighborX="0" custLinFactNeighborY="-9179"/>
      <dgm:spPr/>
    </dgm:pt>
    <dgm:pt modelId="{7D78AAF4-8004-4B1B-9A09-083017E399E9}" type="pres">
      <dgm:prSet presAssocID="{EC157879-7B3F-46CC-B1F5-3126A910C98A}" presName="tile4text" presStyleLbl="node1" presStyleIdx="3" presStyleCnt="4">
        <dgm:presLayoutVars>
          <dgm:chMax val="0"/>
          <dgm:chPref val="0"/>
          <dgm:bulletEnabled val="1"/>
        </dgm:presLayoutVars>
      </dgm:prSet>
      <dgm:spPr/>
    </dgm:pt>
    <dgm:pt modelId="{5F26FEC0-009B-42AB-AB12-A0A48F0E92F0}" type="pres">
      <dgm:prSet presAssocID="{EC157879-7B3F-46CC-B1F5-3126A910C98A}" presName="centerTile" presStyleLbl="fgShp" presStyleIdx="0" presStyleCnt="1" custScaleX="110303" custScaleY="112461" custLinFactNeighborX="3887" custLinFactNeighborY="-57115">
        <dgm:presLayoutVars>
          <dgm:chMax val="0"/>
          <dgm:chPref val="0"/>
        </dgm:presLayoutVars>
      </dgm:prSet>
      <dgm:spPr/>
    </dgm:pt>
  </dgm:ptLst>
  <dgm:cxnLst>
    <dgm:cxn modelId="{9B094727-199E-493A-83C2-E8B2E72ECD8D}" type="presOf" srcId="{B3B6BCC1-2668-4F7F-A122-35DF11644DA1}" destId="{708D07B2-5EE2-4FCE-8060-DA77039FAF67}" srcOrd="0" destOrd="0" presId="urn:microsoft.com/office/officeart/2005/8/layout/matrix1"/>
    <dgm:cxn modelId="{7ADCBE2A-95F1-4B91-BD53-2B4AD1DA5593}" type="presOf" srcId="{9F736D43-79A7-48DF-AFA5-5A33E9401BCB}" destId="{7D78AAF4-8004-4B1B-9A09-083017E399E9}" srcOrd="1" destOrd="0" presId="urn:microsoft.com/office/officeart/2005/8/layout/matrix1"/>
    <dgm:cxn modelId="{7974A53F-63C2-4F90-B717-37B74E5D0FBC}" type="presOf" srcId="{3DE65AD1-6184-4261-AC7E-54B8C1C2AF0C}" destId="{F73855B5-9F1A-4DAB-B63D-26335F38D5D4}" srcOrd="0" destOrd="0" presId="urn:microsoft.com/office/officeart/2005/8/layout/matrix1"/>
    <dgm:cxn modelId="{C04DF175-D7A8-42B0-B846-DB916FE1065F}" type="presOf" srcId="{EC157879-7B3F-46CC-B1F5-3126A910C98A}" destId="{78F81125-2FB3-494C-A15D-06B29B59BEC2}" srcOrd="0" destOrd="0" presId="urn:microsoft.com/office/officeart/2005/8/layout/matrix1"/>
    <dgm:cxn modelId="{F8A41E56-823B-47DF-897B-2523A755B29B}" srcId="{7A6A0F4E-08E9-4406-B8D6-65433BF3F1CC}" destId="{3DE65AD1-6184-4261-AC7E-54B8C1C2AF0C}" srcOrd="0" destOrd="0" parTransId="{AC342AFA-35AA-4173-9FE6-62AFDD2E33E0}" sibTransId="{F44FE5AD-FF1E-4A57-9C8A-3DE08FEAD4F4}"/>
    <dgm:cxn modelId="{1B2AF180-5576-499B-8903-9220FBBAED16}" srcId="{7A6A0F4E-08E9-4406-B8D6-65433BF3F1CC}" destId="{B439AA19-CCA7-4DCA-9B3F-E17F606A069C}" srcOrd="1" destOrd="0" parTransId="{82AE995B-0E0B-40CB-910C-9D11E661BB04}" sibTransId="{F429E3CD-DA27-48AB-A35F-1C3217243CB9}"/>
    <dgm:cxn modelId="{5EC7B684-7702-4388-9A68-A9FF9F0CEC01}" type="presOf" srcId="{B439AA19-CCA7-4DCA-9B3F-E17F606A069C}" destId="{A5C23087-2AFD-425A-A1AB-C332D349B06D}" srcOrd="1" destOrd="0" presId="urn:microsoft.com/office/officeart/2005/8/layout/matrix1"/>
    <dgm:cxn modelId="{0A66838A-BDE2-45BB-A75E-39F73542E7EF}" type="presOf" srcId="{3DE65AD1-6184-4261-AC7E-54B8C1C2AF0C}" destId="{7AC5B0DC-19BD-40FF-9012-D0D8CC3DF22F}" srcOrd="1" destOrd="0" presId="urn:microsoft.com/office/officeart/2005/8/layout/matrix1"/>
    <dgm:cxn modelId="{804B3491-9E73-4D42-9FCD-0F486F6AE037}" srcId="{7A6A0F4E-08E9-4406-B8D6-65433BF3F1CC}" destId="{B3B6BCC1-2668-4F7F-A122-35DF11644DA1}" srcOrd="2" destOrd="0" parTransId="{6B3100AB-83F4-42DA-8C70-4A7E47AB7FF3}" sibTransId="{4BAD0BF3-70B5-4512-896B-9753D73E8D9B}"/>
    <dgm:cxn modelId="{4B7F2095-B2A5-4F6B-923D-BAF02B1858A8}" type="presOf" srcId="{B3B6BCC1-2668-4F7F-A122-35DF11644DA1}" destId="{D1ADBE8E-1591-4FDD-B2C5-E88F14ECD098}" srcOrd="1" destOrd="0" presId="urn:microsoft.com/office/officeart/2005/8/layout/matrix1"/>
    <dgm:cxn modelId="{33ECEFA1-1498-45B0-B476-CF578776A8B4}" srcId="{7A6A0F4E-08E9-4406-B8D6-65433BF3F1CC}" destId="{920AD470-1123-452E-A6A6-70EC70536083}" srcOrd="4" destOrd="0" parTransId="{03EEE282-5873-44C9-81ED-4FAB0923837F}" sibTransId="{DE21FD79-BC9A-447E-8074-46E28C1B7267}"/>
    <dgm:cxn modelId="{70A76FB4-99DB-4105-AE41-3242F76049E2}" srcId="{7A6A0F4E-08E9-4406-B8D6-65433BF3F1CC}" destId="{9F736D43-79A7-48DF-AFA5-5A33E9401BCB}" srcOrd="3" destOrd="0" parTransId="{AA0D6378-B9C2-4AB7-A955-6663812F6615}" sibTransId="{FE4D66AE-73F9-49A5-B647-27F3E78DA089}"/>
    <dgm:cxn modelId="{685500C1-9379-4E0D-9A48-594635680DF7}" type="presOf" srcId="{7A6A0F4E-08E9-4406-B8D6-65433BF3F1CC}" destId="{5F26FEC0-009B-42AB-AB12-A0A48F0E92F0}" srcOrd="0" destOrd="0" presId="urn:microsoft.com/office/officeart/2005/8/layout/matrix1"/>
    <dgm:cxn modelId="{7C89DBDB-EB72-41C3-A06A-6A0443277AFB}" type="presOf" srcId="{B439AA19-CCA7-4DCA-9B3F-E17F606A069C}" destId="{B067A8F9-A1E3-4AA6-8774-347725449EFB}" srcOrd="0" destOrd="0" presId="urn:microsoft.com/office/officeart/2005/8/layout/matrix1"/>
    <dgm:cxn modelId="{1961B4EE-6CAF-47B4-823B-5D35C3016322}" srcId="{EC157879-7B3F-46CC-B1F5-3126A910C98A}" destId="{7A6A0F4E-08E9-4406-B8D6-65433BF3F1CC}" srcOrd="0" destOrd="0" parTransId="{DC73B4CF-25EC-4C5C-B5C8-C2E902F80DE9}" sibTransId="{A02F6921-9DA5-49AE-B6D9-C735FF64C74D}"/>
    <dgm:cxn modelId="{4BE848FE-CC2E-4313-942D-9992EFA29121}" type="presOf" srcId="{9F736D43-79A7-48DF-AFA5-5A33E9401BCB}" destId="{CF35B2CA-E1AF-4800-9AD9-7B8609D484B4}" srcOrd="0" destOrd="0" presId="urn:microsoft.com/office/officeart/2005/8/layout/matrix1"/>
    <dgm:cxn modelId="{D63C4AD2-A273-49D1-B351-5D124B837B99}" type="presParOf" srcId="{78F81125-2FB3-494C-A15D-06B29B59BEC2}" destId="{1F58F3B1-8676-4627-AC9A-BB217541BB18}" srcOrd="0" destOrd="0" presId="urn:microsoft.com/office/officeart/2005/8/layout/matrix1"/>
    <dgm:cxn modelId="{CE8EC7FB-95A1-434E-9DCC-475733C0C2D6}" type="presParOf" srcId="{1F58F3B1-8676-4627-AC9A-BB217541BB18}" destId="{F73855B5-9F1A-4DAB-B63D-26335F38D5D4}" srcOrd="0" destOrd="0" presId="urn:microsoft.com/office/officeart/2005/8/layout/matrix1"/>
    <dgm:cxn modelId="{290E813D-B1EE-462D-A1EC-7D32D5D268E1}" type="presParOf" srcId="{1F58F3B1-8676-4627-AC9A-BB217541BB18}" destId="{7AC5B0DC-19BD-40FF-9012-D0D8CC3DF22F}" srcOrd="1" destOrd="0" presId="urn:microsoft.com/office/officeart/2005/8/layout/matrix1"/>
    <dgm:cxn modelId="{C93FA959-1E17-4D84-9E90-A709B319E059}" type="presParOf" srcId="{1F58F3B1-8676-4627-AC9A-BB217541BB18}" destId="{B067A8F9-A1E3-4AA6-8774-347725449EFB}" srcOrd="2" destOrd="0" presId="urn:microsoft.com/office/officeart/2005/8/layout/matrix1"/>
    <dgm:cxn modelId="{E8251BA3-E0A0-48C8-B37B-9DF4E6D25C46}" type="presParOf" srcId="{1F58F3B1-8676-4627-AC9A-BB217541BB18}" destId="{A5C23087-2AFD-425A-A1AB-C332D349B06D}" srcOrd="3" destOrd="0" presId="urn:microsoft.com/office/officeart/2005/8/layout/matrix1"/>
    <dgm:cxn modelId="{9AC35757-83DE-4D95-A2C6-8F76D7D45D3B}" type="presParOf" srcId="{1F58F3B1-8676-4627-AC9A-BB217541BB18}" destId="{708D07B2-5EE2-4FCE-8060-DA77039FAF67}" srcOrd="4" destOrd="0" presId="urn:microsoft.com/office/officeart/2005/8/layout/matrix1"/>
    <dgm:cxn modelId="{954AC884-11CB-4681-81E9-78A38594EAE9}" type="presParOf" srcId="{1F58F3B1-8676-4627-AC9A-BB217541BB18}" destId="{D1ADBE8E-1591-4FDD-B2C5-E88F14ECD098}" srcOrd="5" destOrd="0" presId="urn:microsoft.com/office/officeart/2005/8/layout/matrix1"/>
    <dgm:cxn modelId="{5B470C49-145B-4410-A57C-6187615F6F7F}" type="presParOf" srcId="{1F58F3B1-8676-4627-AC9A-BB217541BB18}" destId="{CF35B2CA-E1AF-4800-9AD9-7B8609D484B4}" srcOrd="6" destOrd="0" presId="urn:microsoft.com/office/officeart/2005/8/layout/matrix1"/>
    <dgm:cxn modelId="{34C3F537-C65A-40B1-A666-60EA7EC380FC}" type="presParOf" srcId="{1F58F3B1-8676-4627-AC9A-BB217541BB18}" destId="{7D78AAF4-8004-4B1B-9A09-083017E399E9}" srcOrd="7" destOrd="0" presId="urn:microsoft.com/office/officeart/2005/8/layout/matrix1"/>
    <dgm:cxn modelId="{C58ECD36-9580-48A4-A0C6-D6493B819177}" type="presParOf" srcId="{78F81125-2FB3-494C-A15D-06B29B59BEC2}" destId="{5F26FEC0-009B-42AB-AB12-A0A48F0E92F0}" srcOrd="1" destOrd="0" presId="urn:microsoft.com/office/officeart/2005/8/layout/matrix1"/>
  </dgm:cxnLst>
  <dgm:bg/>
  <dgm:whole>
    <a:ln>
      <a:noFill/>
    </a:ln>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3636F7-EB61-44C8-8FA4-8EF333BB0B9D}" type="doc">
      <dgm:prSet loTypeId="urn:microsoft.com/office/officeart/2005/8/layout/cycle7" loCatId="cycle" qsTypeId="urn:microsoft.com/office/officeart/2005/8/quickstyle/simple5" qsCatId="simple" csTypeId="urn:microsoft.com/office/officeart/2005/8/colors/accent1_1" csCatId="accent1" phldr="1"/>
      <dgm:spPr/>
      <dgm:t>
        <a:bodyPr/>
        <a:lstStyle/>
        <a:p>
          <a:endParaRPr lang="es-CO"/>
        </a:p>
      </dgm:t>
    </dgm:pt>
    <dgm:pt modelId="{F6375E25-9DF7-4568-91FF-52A6903A3901}">
      <dgm:prSet phldrT="[Texto]"/>
      <dgm:spPr/>
      <dgm:t>
        <a:bodyPr/>
        <a:lstStyle/>
        <a:p>
          <a:r>
            <a:rPr lang="es-CO" b="1"/>
            <a:t>ROL</a:t>
          </a:r>
          <a:endParaRPr lang="es-CO" b="1" dirty="0"/>
        </a:p>
      </dgm:t>
    </dgm:pt>
    <dgm:pt modelId="{073D4288-548E-46EB-828C-401261E5109C}" type="parTrans" cxnId="{713EA3C1-BA80-4F43-8077-C1F2F6F7B379}">
      <dgm:prSet/>
      <dgm:spPr/>
      <dgm:t>
        <a:bodyPr/>
        <a:lstStyle/>
        <a:p>
          <a:endParaRPr lang="es-CO"/>
        </a:p>
      </dgm:t>
    </dgm:pt>
    <dgm:pt modelId="{7046A67D-F12A-4E36-A112-19B75286A8BD}" type="sibTrans" cxnId="{713EA3C1-BA80-4F43-8077-C1F2F6F7B379}">
      <dgm:prSet/>
      <dgm:spPr>
        <a:solidFill>
          <a:srgbClr val="FFFF00"/>
        </a:solidFill>
      </dgm:spPr>
      <dgm:t>
        <a:bodyPr/>
        <a:lstStyle/>
        <a:p>
          <a:endParaRPr lang="es-CO"/>
        </a:p>
      </dgm:t>
    </dgm:pt>
    <dgm:pt modelId="{FF821488-1226-4F27-9E9A-DFB00BD0F1EA}">
      <dgm:prSet phldrT="[Texto]"/>
      <dgm:spPr/>
      <dgm:t>
        <a:bodyPr/>
        <a:lstStyle/>
        <a:p>
          <a:r>
            <a:rPr lang="es-CO" b="1"/>
            <a:t>PARTICIPACIÓN</a:t>
          </a:r>
          <a:endParaRPr lang="es-CO" b="1" dirty="0"/>
        </a:p>
      </dgm:t>
    </dgm:pt>
    <dgm:pt modelId="{F1F46B40-9DAC-47FA-8204-CD52A8B0F447}" type="parTrans" cxnId="{4B4E58E5-9F81-418E-9C35-60BF7E885A5B}">
      <dgm:prSet/>
      <dgm:spPr/>
      <dgm:t>
        <a:bodyPr/>
        <a:lstStyle/>
        <a:p>
          <a:endParaRPr lang="es-CO"/>
        </a:p>
      </dgm:t>
    </dgm:pt>
    <dgm:pt modelId="{A06A9328-05AB-47E0-BF0A-E734772256E8}" type="sibTrans" cxnId="{4B4E58E5-9F81-418E-9C35-60BF7E885A5B}">
      <dgm:prSet/>
      <dgm:spPr>
        <a:solidFill>
          <a:srgbClr val="FFFF00"/>
        </a:solidFill>
      </dgm:spPr>
      <dgm:t>
        <a:bodyPr/>
        <a:lstStyle/>
        <a:p>
          <a:endParaRPr lang="es-CO"/>
        </a:p>
      </dgm:t>
    </dgm:pt>
    <dgm:pt modelId="{89F469DB-1D9C-4FAF-A26E-356CF29E14E6}">
      <dgm:prSet phldrT="[Texto]"/>
      <dgm:spPr/>
      <dgm:t>
        <a:bodyPr/>
        <a:lstStyle/>
        <a:p>
          <a:r>
            <a:rPr lang="es-CO" b="1"/>
            <a:t>DECISIONES</a:t>
          </a:r>
          <a:endParaRPr lang="es-CO" b="1" dirty="0"/>
        </a:p>
      </dgm:t>
    </dgm:pt>
    <dgm:pt modelId="{615E858B-5F8E-47E5-AA59-A7A68DB61E53}" type="parTrans" cxnId="{9DAEEA99-7F4C-42EE-86F0-0220A770CB8C}">
      <dgm:prSet/>
      <dgm:spPr/>
      <dgm:t>
        <a:bodyPr/>
        <a:lstStyle/>
        <a:p>
          <a:endParaRPr lang="es-CO"/>
        </a:p>
      </dgm:t>
    </dgm:pt>
    <dgm:pt modelId="{AEE13F90-DFA8-4A0A-AA4C-C500882B933C}" type="sibTrans" cxnId="{9DAEEA99-7F4C-42EE-86F0-0220A770CB8C}">
      <dgm:prSet/>
      <dgm:spPr>
        <a:solidFill>
          <a:srgbClr val="FFFF00"/>
        </a:solidFill>
      </dgm:spPr>
      <dgm:t>
        <a:bodyPr/>
        <a:lstStyle/>
        <a:p>
          <a:endParaRPr lang="es-CO"/>
        </a:p>
      </dgm:t>
    </dgm:pt>
    <dgm:pt modelId="{3CC1AE98-47C1-4D8A-A603-6F853DFBABD5}" type="pres">
      <dgm:prSet presAssocID="{913636F7-EB61-44C8-8FA4-8EF333BB0B9D}" presName="Name0" presStyleCnt="0">
        <dgm:presLayoutVars>
          <dgm:dir/>
          <dgm:resizeHandles val="exact"/>
        </dgm:presLayoutVars>
      </dgm:prSet>
      <dgm:spPr/>
    </dgm:pt>
    <dgm:pt modelId="{EFFA5901-79D1-4E3B-990D-E13B764F5C73}" type="pres">
      <dgm:prSet presAssocID="{F6375E25-9DF7-4568-91FF-52A6903A3901}" presName="node" presStyleLbl="node1" presStyleIdx="0" presStyleCnt="3">
        <dgm:presLayoutVars>
          <dgm:bulletEnabled val="1"/>
        </dgm:presLayoutVars>
      </dgm:prSet>
      <dgm:spPr/>
    </dgm:pt>
    <dgm:pt modelId="{D4479225-E9C8-4791-AAF4-FF19B0FD1DF4}" type="pres">
      <dgm:prSet presAssocID="{7046A67D-F12A-4E36-A112-19B75286A8BD}" presName="sibTrans" presStyleLbl="sibTrans2D1" presStyleIdx="0" presStyleCnt="3"/>
      <dgm:spPr/>
    </dgm:pt>
    <dgm:pt modelId="{0F760196-F8DD-4D0A-A1FF-EF8E26C615AB}" type="pres">
      <dgm:prSet presAssocID="{7046A67D-F12A-4E36-A112-19B75286A8BD}" presName="connectorText" presStyleLbl="sibTrans2D1" presStyleIdx="0" presStyleCnt="3"/>
      <dgm:spPr/>
    </dgm:pt>
    <dgm:pt modelId="{50BAECAF-6520-4F11-B686-6D174A534231}" type="pres">
      <dgm:prSet presAssocID="{FF821488-1226-4F27-9E9A-DFB00BD0F1EA}" presName="node" presStyleLbl="node1" presStyleIdx="1" presStyleCnt="3">
        <dgm:presLayoutVars>
          <dgm:bulletEnabled val="1"/>
        </dgm:presLayoutVars>
      </dgm:prSet>
      <dgm:spPr/>
    </dgm:pt>
    <dgm:pt modelId="{88B8FA33-E15A-44A0-9D23-2A6B7528FF14}" type="pres">
      <dgm:prSet presAssocID="{A06A9328-05AB-47E0-BF0A-E734772256E8}" presName="sibTrans" presStyleLbl="sibTrans2D1" presStyleIdx="1" presStyleCnt="3"/>
      <dgm:spPr/>
    </dgm:pt>
    <dgm:pt modelId="{FE91F0ED-9090-41F8-AFC0-9AF8DFA36F5F}" type="pres">
      <dgm:prSet presAssocID="{A06A9328-05AB-47E0-BF0A-E734772256E8}" presName="connectorText" presStyleLbl="sibTrans2D1" presStyleIdx="1" presStyleCnt="3"/>
      <dgm:spPr/>
    </dgm:pt>
    <dgm:pt modelId="{B06D3739-870D-4D4A-882C-C881E16142F4}" type="pres">
      <dgm:prSet presAssocID="{89F469DB-1D9C-4FAF-A26E-356CF29E14E6}" presName="node" presStyleLbl="node1" presStyleIdx="2" presStyleCnt="3">
        <dgm:presLayoutVars>
          <dgm:bulletEnabled val="1"/>
        </dgm:presLayoutVars>
      </dgm:prSet>
      <dgm:spPr/>
    </dgm:pt>
    <dgm:pt modelId="{726F0285-7539-4ED9-AE40-9772A54E1541}" type="pres">
      <dgm:prSet presAssocID="{AEE13F90-DFA8-4A0A-AA4C-C500882B933C}" presName="sibTrans" presStyleLbl="sibTrans2D1" presStyleIdx="2" presStyleCnt="3"/>
      <dgm:spPr/>
    </dgm:pt>
    <dgm:pt modelId="{6F8B9D90-6B3A-442E-87D7-7F50C098B86A}" type="pres">
      <dgm:prSet presAssocID="{AEE13F90-DFA8-4A0A-AA4C-C500882B933C}" presName="connectorText" presStyleLbl="sibTrans2D1" presStyleIdx="2" presStyleCnt="3"/>
      <dgm:spPr/>
    </dgm:pt>
  </dgm:ptLst>
  <dgm:cxnLst>
    <dgm:cxn modelId="{2F0E6D02-847D-4714-832A-936ECC891068}" type="presOf" srcId="{AEE13F90-DFA8-4A0A-AA4C-C500882B933C}" destId="{726F0285-7539-4ED9-AE40-9772A54E1541}" srcOrd="0" destOrd="0" presId="urn:microsoft.com/office/officeart/2005/8/layout/cycle7"/>
    <dgm:cxn modelId="{EAD0BA0D-97B7-430A-ACC8-99EF2639CF50}" type="presOf" srcId="{FF821488-1226-4F27-9E9A-DFB00BD0F1EA}" destId="{50BAECAF-6520-4F11-B686-6D174A534231}" srcOrd="0" destOrd="0" presId="urn:microsoft.com/office/officeart/2005/8/layout/cycle7"/>
    <dgm:cxn modelId="{7F6B7031-8C57-482C-A27C-1903123897AB}" type="presOf" srcId="{AEE13F90-DFA8-4A0A-AA4C-C500882B933C}" destId="{6F8B9D90-6B3A-442E-87D7-7F50C098B86A}" srcOrd="1" destOrd="0" presId="urn:microsoft.com/office/officeart/2005/8/layout/cycle7"/>
    <dgm:cxn modelId="{CC067144-9E02-476F-8AEA-A26A0DA0D483}" type="presOf" srcId="{7046A67D-F12A-4E36-A112-19B75286A8BD}" destId="{0F760196-F8DD-4D0A-A1FF-EF8E26C615AB}" srcOrd="1" destOrd="0" presId="urn:microsoft.com/office/officeart/2005/8/layout/cycle7"/>
    <dgm:cxn modelId="{C5602668-81A6-4BAC-B75B-B17D83C88B10}" type="presOf" srcId="{A06A9328-05AB-47E0-BF0A-E734772256E8}" destId="{FE91F0ED-9090-41F8-AFC0-9AF8DFA36F5F}" srcOrd="1" destOrd="0" presId="urn:microsoft.com/office/officeart/2005/8/layout/cycle7"/>
    <dgm:cxn modelId="{A1310F52-53A7-4E69-8538-89A2B0C46E6E}" type="presOf" srcId="{7046A67D-F12A-4E36-A112-19B75286A8BD}" destId="{D4479225-E9C8-4791-AAF4-FF19B0FD1DF4}" srcOrd="0" destOrd="0" presId="urn:microsoft.com/office/officeart/2005/8/layout/cycle7"/>
    <dgm:cxn modelId="{9DAEEA99-7F4C-42EE-86F0-0220A770CB8C}" srcId="{913636F7-EB61-44C8-8FA4-8EF333BB0B9D}" destId="{89F469DB-1D9C-4FAF-A26E-356CF29E14E6}" srcOrd="2" destOrd="0" parTransId="{615E858B-5F8E-47E5-AA59-A7A68DB61E53}" sibTransId="{AEE13F90-DFA8-4A0A-AA4C-C500882B933C}"/>
    <dgm:cxn modelId="{4CD1A1B9-8469-476C-B0B1-A25D6ACE6887}" type="presOf" srcId="{F6375E25-9DF7-4568-91FF-52A6903A3901}" destId="{EFFA5901-79D1-4E3B-990D-E13B764F5C73}" srcOrd="0" destOrd="0" presId="urn:microsoft.com/office/officeart/2005/8/layout/cycle7"/>
    <dgm:cxn modelId="{713EA3C1-BA80-4F43-8077-C1F2F6F7B379}" srcId="{913636F7-EB61-44C8-8FA4-8EF333BB0B9D}" destId="{F6375E25-9DF7-4568-91FF-52A6903A3901}" srcOrd="0" destOrd="0" parTransId="{073D4288-548E-46EB-828C-401261E5109C}" sibTransId="{7046A67D-F12A-4E36-A112-19B75286A8BD}"/>
    <dgm:cxn modelId="{6FB3DBC9-76EA-4822-8072-B6A92EF038A0}" type="presOf" srcId="{89F469DB-1D9C-4FAF-A26E-356CF29E14E6}" destId="{B06D3739-870D-4D4A-882C-C881E16142F4}" srcOrd="0" destOrd="0" presId="urn:microsoft.com/office/officeart/2005/8/layout/cycle7"/>
    <dgm:cxn modelId="{07C43ED7-64BD-4920-8AFC-DC9DEB7B3F30}" type="presOf" srcId="{913636F7-EB61-44C8-8FA4-8EF333BB0B9D}" destId="{3CC1AE98-47C1-4D8A-A603-6F853DFBABD5}" srcOrd="0" destOrd="0" presId="urn:microsoft.com/office/officeart/2005/8/layout/cycle7"/>
    <dgm:cxn modelId="{4B4E58E5-9F81-418E-9C35-60BF7E885A5B}" srcId="{913636F7-EB61-44C8-8FA4-8EF333BB0B9D}" destId="{FF821488-1226-4F27-9E9A-DFB00BD0F1EA}" srcOrd="1" destOrd="0" parTransId="{F1F46B40-9DAC-47FA-8204-CD52A8B0F447}" sibTransId="{A06A9328-05AB-47E0-BF0A-E734772256E8}"/>
    <dgm:cxn modelId="{980B52F8-EE65-49BF-8A3E-B84D223E49FE}" type="presOf" srcId="{A06A9328-05AB-47E0-BF0A-E734772256E8}" destId="{88B8FA33-E15A-44A0-9D23-2A6B7528FF14}" srcOrd="0" destOrd="0" presId="urn:microsoft.com/office/officeart/2005/8/layout/cycle7"/>
    <dgm:cxn modelId="{746E79A6-2C9E-486B-AF11-1C3C9E239CB5}" type="presParOf" srcId="{3CC1AE98-47C1-4D8A-A603-6F853DFBABD5}" destId="{EFFA5901-79D1-4E3B-990D-E13B764F5C73}" srcOrd="0" destOrd="0" presId="urn:microsoft.com/office/officeart/2005/8/layout/cycle7"/>
    <dgm:cxn modelId="{3EC35219-3F31-413D-96CA-39FD1D29DE1E}" type="presParOf" srcId="{3CC1AE98-47C1-4D8A-A603-6F853DFBABD5}" destId="{D4479225-E9C8-4791-AAF4-FF19B0FD1DF4}" srcOrd="1" destOrd="0" presId="urn:microsoft.com/office/officeart/2005/8/layout/cycle7"/>
    <dgm:cxn modelId="{672CE2CE-EC39-4904-A64C-E6EF923C9F94}" type="presParOf" srcId="{D4479225-E9C8-4791-AAF4-FF19B0FD1DF4}" destId="{0F760196-F8DD-4D0A-A1FF-EF8E26C615AB}" srcOrd="0" destOrd="0" presId="urn:microsoft.com/office/officeart/2005/8/layout/cycle7"/>
    <dgm:cxn modelId="{FF5CF16A-C893-4C73-8D86-36C995931B80}" type="presParOf" srcId="{3CC1AE98-47C1-4D8A-A603-6F853DFBABD5}" destId="{50BAECAF-6520-4F11-B686-6D174A534231}" srcOrd="2" destOrd="0" presId="urn:microsoft.com/office/officeart/2005/8/layout/cycle7"/>
    <dgm:cxn modelId="{0E0F8532-BBAF-40F0-A80F-F348A37772D8}" type="presParOf" srcId="{3CC1AE98-47C1-4D8A-A603-6F853DFBABD5}" destId="{88B8FA33-E15A-44A0-9D23-2A6B7528FF14}" srcOrd="3" destOrd="0" presId="urn:microsoft.com/office/officeart/2005/8/layout/cycle7"/>
    <dgm:cxn modelId="{726A6F63-8A52-4D5E-9DD0-59EC6541207B}" type="presParOf" srcId="{88B8FA33-E15A-44A0-9D23-2A6B7528FF14}" destId="{FE91F0ED-9090-41F8-AFC0-9AF8DFA36F5F}" srcOrd="0" destOrd="0" presId="urn:microsoft.com/office/officeart/2005/8/layout/cycle7"/>
    <dgm:cxn modelId="{1D71FFAE-BE72-47B8-A0A4-598730B744B1}" type="presParOf" srcId="{3CC1AE98-47C1-4D8A-A603-6F853DFBABD5}" destId="{B06D3739-870D-4D4A-882C-C881E16142F4}" srcOrd="4" destOrd="0" presId="urn:microsoft.com/office/officeart/2005/8/layout/cycle7"/>
    <dgm:cxn modelId="{B2C80F81-4633-4224-A3A4-DEEC7DA0D7AD}" type="presParOf" srcId="{3CC1AE98-47C1-4D8A-A603-6F853DFBABD5}" destId="{726F0285-7539-4ED9-AE40-9772A54E1541}" srcOrd="5" destOrd="0" presId="urn:microsoft.com/office/officeart/2005/8/layout/cycle7"/>
    <dgm:cxn modelId="{D3733D1A-B563-4165-93A7-42CD9BEC4A93}" type="presParOf" srcId="{726F0285-7539-4ED9-AE40-9772A54E1541}" destId="{6F8B9D90-6B3A-442E-87D7-7F50C098B86A}" srcOrd="0" destOrd="0" presId="urn:microsoft.com/office/officeart/2005/8/layout/cycle7"/>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64C3EF-3892-41D9-98FD-BA7FCDB1BD52}" type="doc">
      <dgm:prSet loTypeId="urn:microsoft.com/office/officeart/2005/8/layout/venn3" loCatId="relationship" qsTypeId="urn:microsoft.com/office/officeart/2005/8/quickstyle/simple1" qsCatId="simple" csTypeId="urn:microsoft.com/office/officeart/2005/8/colors/accent0_1" csCatId="mainScheme" phldr="1"/>
      <dgm:spPr/>
      <dgm:t>
        <a:bodyPr/>
        <a:lstStyle/>
        <a:p>
          <a:endParaRPr lang="es-CO"/>
        </a:p>
      </dgm:t>
    </dgm:pt>
    <dgm:pt modelId="{D41E3732-8307-451D-A88F-B25607BCCA42}">
      <dgm:prSet phldrT="[Texto]" custT="1"/>
      <dgm:spPr/>
      <dgm:t>
        <a:bodyPr/>
        <a:lstStyle/>
        <a:p>
          <a:r>
            <a:rPr lang="es-CO" sz="1200" b="1" dirty="0">
              <a:solidFill>
                <a:schemeClr val="bg1"/>
              </a:solidFill>
            </a:rPr>
            <a:t>CONVIERTA	</a:t>
          </a:r>
        </a:p>
      </dgm:t>
    </dgm:pt>
    <dgm:pt modelId="{3B6BCC66-0894-4D0A-97F1-3CA361B7528C}" type="parTrans" cxnId="{2A4FAF3F-A892-45F5-9D81-A8B195879940}">
      <dgm:prSet/>
      <dgm:spPr/>
      <dgm:t>
        <a:bodyPr/>
        <a:lstStyle/>
        <a:p>
          <a:endParaRPr lang="es-CO" sz="3200" b="1">
            <a:solidFill>
              <a:schemeClr val="bg1"/>
            </a:solidFill>
          </a:endParaRPr>
        </a:p>
      </dgm:t>
    </dgm:pt>
    <dgm:pt modelId="{4C73739C-0E08-4FEF-BEA7-9614C8E52469}" type="sibTrans" cxnId="{2A4FAF3F-A892-45F5-9D81-A8B195879940}">
      <dgm:prSet/>
      <dgm:spPr/>
      <dgm:t>
        <a:bodyPr/>
        <a:lstStyle/>
        <a:p>
          <a:endParaRPr lang="es-CO" sz="3200" b="1">
            <a:solidFill>
              <a:schemeClr val="bg1"/>
            </a:solidFill>
          </a:endParaRPr>
        </a:p>
      </dgm:t>
    </dgm:pt>
    <dgm:pt modelId="{CFFECBCB-5FAB-4697-AB6D-FB0314655357}">
      <dgm:prSet phldrT="[Texto]" custT="1"/>
      <dgm:spPr/>
      <dgm:t>
        <a:bodyPr/>
        <a:lstStyle/>
        <a:p>
          <a:r>
            <a:rPr lang="es-CO" sz="1200" b="1" dirty="0">
              <a:solidFill>
                <a:schemeClr val="bg1"/>
              </a:solidFill>
            </a:rPr>
            <a:t>OCULTE</a:t>
          </a:r>
        </a:p>
      </dgm:t>
    </dgm:pt>
    <dgm:pt modelId="{FA418084-F41E-4BAF-B1E4-EDD3A8904AD0}" type="parTrans" cxnId="{9FFC19E3-2BDD-416F-B875-04384E556659}">
      <dgm:prSet/>
      <dgm:spPr/>
      <dgm:t>
        <a:bodyPr/>
        <a:lstStyle/>
        <a:p>
          <a:endParaRPr lang="es-CO" sz="3200" b="1">
            <a:solidFill>
              <a:schemeClr val="bg1"/>
            </a:solidFill>
          </a:endParaRPr>
        </a:p>
      </dgm:t>
    </dgm:pt>
    <dgm:pt modelId="{176EE465-A4B3-4475-AA9E-173F282A5DE8}" type="sibTrans" cxnId="{9FFC19E3-2BDD-416F-B875-04384E556659}">
      <dgm:prSet/>
      <dgm:spPr/>
      <dgm:t>
        <a:bodyPr/>
        <a:lstStyle/>
        <a:p>
          <a:endParaRPr lang="es-CO" sz="3200" b="1">
            <a:solidFill>
              <a:schemeClr val="bg1"/>
            </a:solidFill>
          </a:endParaRPr>
        </a:p>
      </dgm:t>
    </dgm:pt>
    <dgm:pt modelId="{E0B36BCB-7F18-4BEB-B313-CAD82CB574AA}">
      <dgm:prSet phldrT="[Texto]" custT="1"/>
      <dgm:spPr/>
      <dgm:t>
        <a:bodyPr/>
        <a:lstStyle/>
        <a:p>
          <a:r>
            <a:rPr lang="es-CO" sz="1200" b="1" dirty="0">
              <a:solidFill>
                <a:schemeClr val="bg1"/>
              </a:solidFill>
            </a:rPr>
            <a:t>TRANSPORTE</a:t>
          </a:r>
        </a:p>
      </dgm:t>
    </dgm:pt>
    <dgm:pt modelId="{4F917F68-35D2-445F-A1BE-165960BD61F0}" type="parTrans" cxnId="{171BB1F4-1C54-45AC-85E1-57F9C46CC06F}">
      <dgm:prSet/>
      <dgm:spPr/>
      <dgm:t>
        <a:bodyPr/>
        <a:lstStyle/>
        <a:p>
          <a:endParaRPr lang="es-CO" sz="3200" b="1">
            <a:solidFill>
              <a:schemeClr val="bg1"/>
            </a:solidFill>
          </a:endParaRPr>
        </a:p>
      </dgm:t>
    </dgm:pt>
    <dgm:pt modelId="{9BBD3D03-8A52-4207-BAEF-6A721EE8D0F4}" type="sibTrans" cxnId="{171BB1F4-1C54-45AC-85E1-57F9C46CC06F}">
      <dgm:prSet/>
      <dgm:spPr/>
      <dgm:t>
        <a:bodyPr/>
        <a:lstStyle/>
        <a:p>
          <a:endParaRPr lang="es-CO" sz="3200" b="1">
            <a:solidFill>
              <a:schemeClr val="bg1"/>
            </a:solidFill>
          </a:endParaRPr>
        </a:p>
      </dgm:t>
    </dgm:pt>
    <dgm:pt modelId="{0DE76F5C-9432-403D-82A8-1016E5590C40}">
      <dgm:prSet phldrT="[Texto]" custT="1"/>
      <dgm:spPr/>
      <dgm:t>
        <a:bodyPr/>
        <a:lstStyle/>
        <a:p>
          <a:r>
            <a:rPr lang="es-CO" sz="1200" b="1" dirty="0">
              <a:solidFill>
                <a:schemeClr val="bg1"/>
              </a:solidFill>
            </a:rPr>
            <a:t>TRANSFIERA</a:t>
          </a:r>
        </a:p>
      </dgm:t>
    </dgm:pt>
    <dgm:pt modelId="{BC60ABE6-7F2E-496D-BBF4-66BB37E86AFD}" type="parTrans" cxnId="{AA72A839-FA97-4420-BEAF-B1B6532E22C4}">
      <dgm:prSet/>
      <dgm:spPr/>
      <dgm:t>
        <a:bodyPr/>
        <a:lstStyle/>
        <a:p>
          <a:endParaRPr lang="es-CO" sz="3200" b="1">
            <a:solidFill>
              <a:schemeClr val="bg1"/>
            </a:solidFill>
          </a:endParaRPr>
        </a:p>
      </dgm:t>
    </dgm:pt>
    <dgm:pt modelId="{0E9838F7-64F3-4B44-8382-906AED680B35}" type="sibTrans" cxnId="{AA72A839-FA97-4420-BEAF-B1B6532E22C4}">
      <dgm:prSet/>
      <dgm:spPr/>
      <dgm:t>
        <a:bodyPr/>
        <a:lstStyle/>
        <a:p>
          <a:endParaRPr lang="es-CO" sz="3200" b="1">
            <a:solidFill>
              <a:schemeClr val="bg1"/>
            </a:solidFill>
          </a:endParaRPr>
        </a:p>
      </dgm:t>
    </dgm:pt>
    <dgm:pt modelId="{65F95160-6BB2-4101-B3EF-E4E25403DD64}">
      <dgm:prSet phldrT="[Texto]" custT="1"/>
      <dgm:spPr/>
      <dgm:t>
        <a:bodyPr/>
        <a:lstStyle/>
        <a:p>
          <a:r>
            <a:rPr lang="es-CO" sz="1200" b="1" dirty="0">
              <a:solidFill>
                <a:schemeClr val="bg1"/>
              </a:solidFill>
            </a:rPr>
            <a:t>POSEA</a:t>
          </a:r>
        </a:p>
      </dgm:t>
    </dgm:pt>
    <dgm:pt modelId="{7A2F3B76-1777-4414-B48F-ACF9D228892B}" type="parTrans" cxnId="{BE410EA0-F044-4E2E-94A3-32A7275D8102}">
      <dgm:prSet/>
      <dgm:spPr/>
      <dgm:t>
        <a:bodyPr/>
        <a:lstStyle/>
        <a:p>
          <a:endParaRPr lang="es-CO" sz="3200" b="1">
            <a:solidFill>
              <a:schemeClr val="bg1"/>
            </a:solidFill>
          </a:endParaRPr>
        </a:p>
      </dgm:t>
    </dgm:pt>
    <dgm:pt modelId="{3B7A9410-D8E6-45F4-847D-E3B85DB76633}" type="sibTrans" cxnId="{BE410EA0-F044-4E2E-94A3-32A7275D8102}">
      <dgm:prSet/>
      <dgm:spPr/>
      <dgm:t>
        <a:bodyPr/>
        <a:lstStyle/>
        <a:p>
          <a:endParaRPr lang="es-CO" sz="3200" b="1">
            <a:solidFill>
              <a:schemeClr val="bg1"/>
            </a:solidFill>
          </a:endParaRPr>
        </a:p>
      </dgm:t>
    </dgm:pt>
    <dgm:pt modelId="{B21969AE-C17C-417B-9EB5-7248AF1ABE50}">
      <dgm:prSet phldrT="[Texto]" custT="1"/>
      <dgm:spPr/>
      <dgm:t>
        <a:bodyPr/>
        <a:lstStyle/>
        <a:p>
          <a:r>
            <a:rPr lang="es-CO" sz="1200" b="1" dirty="0">
              <a:solidFill>
                <a:schemeClr val="bg1"/>
              </a:solidFill>
            </a:rPr>
            <a:t>ADMINISTRE</a:t>
          </a:r>
        </a:p>
      </dgm:t>
    </dgm:pt>
    <dgm:pt modelId="{1BF7AA73-99A4-47C9-9627-760992BCC74F}" type="parTrans" cxnId="{38779FEF-16DC-490D-BA80-0CB14F8C3BB8}">
      <dgm:prSet/>
      <dgm:spPr/>
      <dgm:t>
        <a:bodyPr/>
        <a:lstStyle/>
        <a:p>
          <a:endParaRPr lang="es-CO" sz="3200" b="1">
            <a:solidFill>
              <a:schemeClr val="bg1"/>
            </a:solidFill>
          </a:endParaRPr>
        </a:p>
      </dgm:t>
    </dgm:pt>
    <dgm:pt modelId="{BEFD4F0D-09C4-4030-8C66-C9B7D6B65EFC}" type="sibTrans" cxnId="{38779FEF-16DC-490D-BA80-0CB14F8C3BB8}">
      <dgm:prSet/>
      <dgm:spPr/>
      <dgm:t>
        <a:bodyPr/>
        <a:lstStyle/>
        <a:p>
          <a:endParaRPr lang="es-CO" sz="3200" b="1">
            <a:solidFill>
              <a:schemeClr val="bg1"/>
            </a:solidFill>
          </a:endParaRPr>
        </a:p>
      </dgm:t>
    </dgm:pt>
    <dgm:pt modelId="{F7C34FAF-F13D-4D07-BA99-9B3E472917D4}">
      <dgm:prSet phldrT="[Texto]" custT="1"/>
      <dgm:spPr/>
      <dgm:t>
        <a:bodyPr/>
        <a:lstStyle/>
        <a:p>
          <a:r>
            <a:rPr lang="es-CO" sz="1200" b="1" dirty="0">
              <a:solidFill>
                <a:schemeClr val="bg1"/>
              </a:solidFill>
            </a:rPr>
            <a:t>UTILICE</a:t>
          </a:r>
        </a:p>
      </dgm:t>
    </dgm:pt>
    <dgm:pt modelId="{5EB4E7D8-D47E-4FC3-8B5C-98DE7A8FD5B3}" type="parTrans" cxnId="{B6DCD3AA-65D8-402E-B9AB-343E558D2374}">
      <dgm:prSet/>
      <dgm:spPr/>
      <dgm:t>
        <a:bodyPr/>
        <a:lstStyle/>
        <a:p>
          <a:endParaRPr lang="es-CO" sz="3200" b="1">
            <a:solidFill>
              <a:schemeClr val="bg1"/>
            </a:solidFill>
          </a:endParaRPr>
        </a:p>
      </dgm:t>
    </dgm:pt>
    <dgm:pt modelId="{274B82AE-87E0-4761-B941-DB25F243E684}" type="sibTrans" cxnId="{B6DCD3AA-65D8-402E-B9AB-343E558D2374}">
      <dgm:prSet/>
      <dgm:spPr/>
      <dgm:t>
        <a:bodyPr/>
        <a:lstStyle/>
        <a:p>
          <a:endParaRPr lang="es-CO" sz="3200" b="1">
            <a:solidFill>
              <a:schemeClr val="bg1"/>
            </a:solidFill>
          </a:endParaRPr>
        </a:p>
      </dgm:t>
    </dgm:pt>
    <dgm:pt modelId="{9B98570F-C5B0-4260-A578-909D981FBBFD}" type="pres">
      <dgm:prSet presAssocID="{6264C3EF-3892-41D9-98FD-BA7FCDB1BD52}" presName="Name0" presStyleCnt="0">
        <dgm:presLayoutVars>
          <dgm:dir/>
          <dgm:resizeHandles val="exact"/>
        </dgm:presLayoutVars>
      </dgm:prSet>
      <dgm:spPr/>
    </dgm:pt>
    <dgm:pt modelId="{F49706DC-5440-4BD3-ACF3-17C21AF36737}" type="pres">
      <dgm:prSet presAssocID="{D41E3732-8307-451D-A88F-B25607BCCA42}" presName="Name5" presStyleLbl="vennNode1" presStyleIdx="0" presStyleCnt="7" custLinFactNeighborX="50074" custLinFactNeighborY="-12034">
        <dgm:presLayoutVars>
          <dgm:bulletEnabled val="1"/>
        </dgm:presLayoutVars>
      </dgm:prSet>
      <dgm:spPr/>
    </dgm:pt>
    <dgm:pt modelId="{653F553A-16D9-40DD-8AB9-E63943EE5F3C}" type="pres">
      <dgm:prSet presAssocID="{4C73739C-0E08-4FEF-BEA7-9614C8E52469}" presName="space" presStyleCnt="0"/>
      <dgm:spPr/>
    </dgm:pt>
    <dgm:pt modelId="{378A1E96-4B34-4C61-A050-50AE69A37A03}" type="pres">
      <dgm:prSet presAssocID="{CFFECBCB-5FAB-4697-AB6D-FB0314655357}" presName="Name5" presStyleLbl="vennNode1" presStyleIdx="1" presStyleCnt="7" custLinFactNeighborX="50093" custLinFactNeighborY="73708">
        <dgm:presLayoutVars>
          <dgm:bulletEnabled val="1"/>
        </dgm:presLayoutVars>
      </dgm:prSet>
      <dgm:spPr/>
    </dgm:pt>
    <dgm:pt modelId="{FCAACD69-EDAE-4F23-903B-5573637B043F}" type="pres">
      <dgm:prSet presAssocID="{176EE465-A4B3-4475-AA9E-173F282A5DE8}" presName="space" presStyleCnt="0"/>
      <dgm:spPr/>
    </dgm:pt>
    <dgm:pt modelId="{C5E44B5E-73F0-4ADF-A503-86CFD8A4D576}" type="pres">
      <dgm:prSet presAssocID="{E0B36BCB-7F18-4BEB-B313-CAD82CB574AA}" presName="Name5" presStyleLbl="vennNode1" presStyleIdx="2" presStyleCnt="7" custScaleX="121879" custScaleY="110819" custLinFactNeighborX="38973" custLinFactNeighborY="-12034">
        <dgm:presLayoutVars>
          <dgm:bulletEnabled val="1"/>
        </dgm:presLayoutVars>
      </dgm:prSet>
      <dgm:spPr/>
    </dgm:pt>
    <dgm:pt modelId="{A497E4A5-E49F-4A56-9DFB-CD410B475A44}" type="pres">
      <dgm:prSet presAssocID="{9BBD3D03-8A52-4207-BAEF-6A721EE8D0F4}" presName="space" presStyleCnt="0"/>
      <dgm:spPr/>
    </dgm:pt>
    <dgm:pt modelId="{F5FC3332-A6A1-4208-9837-3B6BEF0E182E}" type="pres">
      <dgm:prSet presAssocID="{0DE76F5C-9432-403D-82A8-1016E5590C40}" presName="Name5" presStyleLbl="vennNode1" presStyleIdx="3" presStyleCnt="7" custScaleX="107646" custLinFactX="178496" custLinFactNeighborX="200000" custLinFactNeighborY="-12034">
        <dgm:presLayoutVars>
          <dgm:bulletEnabled val="1"/>
        </dgm:presLayoutVars>
      </dgm:prSet>
      <dgm:spPr/>
    </dgm:pt>
    <dgm:pt modelId="{B1478142-EB63-47BF-8A11-4A333D9E1B9F}" type="pres">
      <dgm:prSet presAssocID="{0E9838F7-64F3-4B44-8382-906AED680B35}" presName="space" presStyleCnt="0"/>
      <dgm:spPr/>
    </dgm:pt>
    <dgm:pt modelId="{B4BFD641-B632-4E8B-AA51-271775529303}" type="pres">
      <dgm:prSet presAssocID="{65F95160-6BB2-4101-B3EF-E4E25403DD64}" presName="Name5" presStyleLbl="vennNode1" presStyleIdx="4" presStyleCnt="7" custLinFactNeighborX="-29770" custLinFactNeighborY="-12034">
        <dgm:presLayoutVars>
          <dgm:bulletEnabled val="1"/>
        </dgm:presLayoutVars>
      </dgm:prSet>
      <dgm:spPr/>
    </dgm:pt>
    <dgm:pt modelId="{9AA6A431-99BB-467B-B8CA-8625708F2A5C}" type="pres">
      <dgm:prSet presAssocID="{3B7A9410-D8E6-45F4-847D-E3B85DB76633}" presName="space" presStyleCnt="0"/>
      <dgm:spPr/>
    </dgm:pt>
    <dgm:pt modelId="{DA7FE388-EDF0-4B29-B2C8-479581D11BDD}" type="pres">
      <dgm:prSet presAssocID="{F7C34FAF-F13D-4D07-BA99-9B3E472917D4}" presName="Name5" presStyleLbl="vennNode1" presStyleIdx="5" presStyleCnt="7" custLinFactNeighborX="-62007" custLinFactNeighborY="73708">
        <dgm:presLayoutVars>
          <dgm:bulletEnabled val="1"/>
        </dgm:presLayoutVars>
      </dgm:prSet>
      <dgm:spPr/>
    </dgm:pt>
    <dgm:pt modelId="{C7D0EB40-A754-4642-BAB7-DD32DDB0670C}" type="pres">
      <dgm:prSet presAssocID="{274B82AE-87E0-4761-B941-DB25F243E684}" presName="space" presStyleCnt="0"/>
      <dgm:spPr/>
    </dgm:pt>
    <dgm:pt modelId="{48D6982E-3079-4843-8A04-D568C5E02BAE}" type="pres">
      <dgm:prSet presAssocID="{B21969AE-C17C-417B-9EB5-7248AF1ABE50}" presName="Name5" presStyleLbl="vennNode1" presStyleIdx="6" presStyleCnt="7" custScaleX="109648" custScaleY="99510" custLinFactX="-200000" custLinFactNeighborX="-237248" custLinFactNeighborY="74686">
        <dgm:presLayoutVars>
          <dgm:bulletEnabled val="1"/>
        </dgm:presLayoutVars>
      </dgm:prSet>
      <dgm:spPr/>
    </dgm:pt>
  </dgm:ptLst>
  <dgm:cxnLst>
    <dgm:cxn modelId="{A156AC0C-4F42-4BD6-8378-F5F0D96CB840}" type="presOf" srcId="{F7C34FAF-F13D-4D07-BA99-9B3E472917D4}" destId="{DA7FE388-EDF0-4B29-B2C8-479581D11BDD}" srcOrd="0" destOrd="0" presId="urn:microsoft.com/office/officeart/2005/8/layout/venn3"/>
    <dgm:cxn modelId="{95E64224-AF48-495E-B0C0-9E3430375017}" type="presOf" srcId="{6264C3EF-3892-41D9-98FD-BA7FCDB1BD52}" destId="{9B98570F-C5B0-4260-A578-909D981FBBFD}" srcOrd="0" destOrd="0" presId="urn:microsoft.com/office/officeart/2005/8/layout/venn3"/>
    <dgm:cxn modelId="{AFEC582D-0580-4E79-BD54-D385EB32D55A}" type="presOf" srcId="{E0B36BCB-7F18-4BEB-B313-CAD82CB574AA}" destId="{C5E44B5E-73F0-4ADF-A503-86CFD8A4D576}" srcOrd="0" destOrd="0" presId="urn:microsoft.com/office/officeart/2005/8/layout/venn3"/>
    <dgm:cxn modelId="{AA72A839-FA97-4420-BEAF-B1B6532E22C4}" srcId="{6264C3EF-3892-41D9-98FD-BA7FCDB1BD52}" destId="{0DE76F5C-9432-403D-82A8-1016E5590C40}" srcOrd="3" destOrd="0" parTransId="{BC60ABE6-7F2E-496D-BBF4-66BB37E86AFD}" sibTransId="{0E9838F7-64F3-4B44-8382-906AED680B35}"/>
    <dgm:cxn modelId="{2A4FAF3F-A892-45F5-9D81-A8B195879940}" srcId="{6264C3EF-3892-41D9-98FD-BA7FCDB1BD52}" destId="{D41E3732-8307-451D-A88F-B25607BCCA42}" srcOrd="0" destOrd="0" parTransId="{3B6BCC66-0894-4D0A-97F1-3CA361B7528C}" sibTransId="{4C73739C-0E08-4FEF-BEA7-9614C8E52469}"/>
    <dgm:cxn modelId="{C971B26A-52CF-45E0-A9DC-F001CDE8C177}" type="presOf" srcId="{B21969AE-C17C-417B-9EB5-7248AF1ABE50}" destId="{48D6982E-3079-4843-8A04-D568C5E02BAE}" srcOrd="0" destOrd="0" presId="urn:microsoft.com/office/officeart/2005/8/layout/venn3"/>
    <dgm:cxn modelId="{C7DDC289-24D6-4E53-BDBA-40D7E3DB6F58}" type="presOf" srcId="{65F95160-6BB2-4101-B3EF-E4E25403DD64}" destId="{B4BFD641-B632-4E8B-AA51-271775529303}" srcOrd="0" destOrd="0" presId="urn:microsoft.com/office/officeart/2005/8/layout/venn3"/>
    <dgm:cxn modelId="{BE410EA0-F044-4E2E-94A3-32A7275D8102}" srcId="{6264C3EF-3892-41D9-98FD-BA7FCDB1BD52}" destId="{65F95160-6BB2-4101-B3EF-E4E25403DD64}" srcOrd="4" destOrd="0" parTransId="{7A2F3B76-1777-4414-B48F-ACF9D228892B}" sibTransId="{3B7A9410-D8E6-45F4-847D-E3B85DB76633}"/>
    <dgm:cxn modelId="{B6DCD3AA-65D8-402E-B9AB-343E558D2374}" srcId="{6264C3EF-3892-41D9-98FD-BA7FCDB1BD52}" destId="{F7C34FAF-F13D-4D07-BA99-9B3E472917D4}" srcOrd="5" destOrd="0" parTransId="{5EB4E7D8-D47E-4FC3-8B5C-98DE7A8FD5B3}" sibTransId="{274B82AE-87E0-4761-B941-DB25F243E684}"/>
    <dgm:cxn modelId="{C02812AE-BEBD-4CF9-8966-1E90AADCDFE0}" type="presOf" srcId="{D41E3732-8307-451D-A88F-B25607BCCA42}" destId="{F49706DC-5440-4BD3-ACF3-17C21AF36737}" srcOrd="0" destOrd="0" presId="urn:microsoft.com/office/officeart/2005/8/layout/venn3"/>
    <dgm:cxn modelId="{EF6C78C9-EA42-495F-AD99-B3C81E4E10AC}" type="presOf" srcId="{CFFECBCB-5FAB-4697-AB6D-FB0314655357}" destId="{378A1E96-4B34-4C61-A050-50AE69A37A03}" srcOrd="0" destOrd="0" presId="urn:microsoft.com/office/officeart/2005/8/layout/venn3"/>
    <dgm:cxn modelId="{9FFC19E3-2BDD-416F-B875-04384E556659}" srcId="{6264C3EF-3892-41D9-98FD-BA7FCDB1BD52}" destId="{CFFECBCB-5FAB-4697-AB6D-FB0314655357}" srcOrd="1" destOrd="0" parTransId="{FA418084-F41E-4BAF-B1E4-EDD3A8904AD0}" sibTransId="{176EE465-A4B3-4475-AA9E-173F282A5DE8}"/>
    <dgm:cxn modelId="{38779FEF-16DC-490D-BA80-0CB14F8C3BB8}" srcId="{6264C3EF-3892-41D9-98FD-BA7FCDB1BD52}" destId="{B21969AE-C17C-417B-9EB5-7248AF1ABE50}" srcOrd="6" destOrd="0" parTransId="{1BF7AA73-99A4-47C9-9627-760992BCC74F}" sibTransId="{BEFD4F0D-09C4-4030-8C66-C9B7D6B65EFC}"/>
    <dgm:cxn modelId="{171BB1F4-1C54-45AC-85E1-57F9C46CC06F}" srcId="{6264C3EF-3892-41D9-98FD-BA7FCDB1BD52}" destId="{E0B36BCB-7F18-4BEB-B313-CAD82CB574AA}" srcOrd="2" destOrd="0" parTransId="{4F917F68-35D2-445F-A1BE-165960BD61F0}" sibTransId="{9BBD3D03-8A52-4207-BAEF-6A721EE8D0F4}"/>
    <dgm:cxn modelId="{E57781FC-8376-46F8-B1A0-17B616C64A66}" type="presOf" srcId="{0DE76F5C-9432-403D-82A8-1016E5590C40}" destId="{F5FC3332-A6A1-4208-9837-3B6BEF0E182E}" srcOrd="0" destOrd="0" presId="urn:microsoft.com/office/officeart/2005/8/layout/venn3"/>
    <dgm:cxn modelId="{CA433F9B-0F3C-400B-9FC4-C500D10E9FA3}" type="presParOf" srcId="{9B98570F-C5B0-4260-A578-909D981FBBFD}" destId="{F49706DC-5440-4BD3-ACF3-17C21AF36737}" srcOrd="0" destOrd="0" presId="urn:microsoft.com/office/officeart/2005/8/layout/venn3"/>
    <dgm:cxn modelId="{A703889A-D100-40B5-90B9-5366F19693A4}" type="presParOf" srcId="{9B98570F-C5B0-4260-A578-909D981FBBFD}" destId="{653F553A-16D9-40DD-8AB9-E63943EE5F3C}" srcOrd="1" destOrd="0" presId="urn:microsoft.com/office/officeart/2005/8/layout/venn3"/>
    <dgm:cxn modelId="{9D19D499-BC2F-443B-AA7D-2A1539227245}" type="presParOf" srcId="{9B98570F-C5B0-4260-A578-909D981FBBFD}" destId="{378A1E96-4B34-4C61-A050-50AE69A37A03}" srcOrd="2" destOrd="0" presId="urn:microsoft.com/office/officeart/2005/8/layout/venn3"/>
    <dgm:cxn modelId="{4B5A7B91-A925-4A64-8734-98DD3F9412C9}" type="presParOf" srcId="{9B98570F-C5B0-4260-A578-909D981FBBFD}" destId="{FCAACD69-EDAE-4F23-903B-5573637B043F}" srcOrd="3" destOrd="0" presId="urn:microsoft.com/office/officeart/2005/8/layout/venn3"/>
    <dgm:cxn modelId="{109B0BBF-9CCE-4556-AC77-A126262B625A}" type="presParOf" srcId="{9B98570F-C5B0-4260-A578-909D981FBBFD}" destId="{C5E44B5E-73F0-4ADF-A503-86CFD8A4D576}" srcOrd="4" destOrd="0" presId="urn:microsoft.com/office/officeart/2005/8/layout/venn3"/>
    <dgm:cxn modelId="{D68AA3BE-9FE5-48CA-88C8-8549F48DB5EE}" type="presParOf" srcId="{9B98570F-C5B0-4260-A578-909D981FBBFD}" destId="{A497E4A5-E49F-4A56-9DFB-CD410B475A44}" srcOrd="5" destOrd="0" presId="urn:microsoft.com/office/officeart/2005/8/layout/venn3"/>
    <dgm:cxn modelId="{EA9304F7-3AD9-46D9-8273-8162666554A9}" type="presParOf" srcId="{9B98570F-C5B0-4260-A578-909D981FBBFD}" destId="{F5FC3332-A6A1-4208-9837-3B6BEF0E182E}" srcOrd="6" destOrd="0" presId="urn:microsoft.com/office/officeart/2005/8/layout/venn3"/>
    <dgm:cxn modelId="{09C141EC-743D-4164-B80E-E5F8C6B27A1F}" type="presParOf" srcId="{9B98570F-C5B0-4260-A578-909D981FBBFD}" destId="{B1478142-EB63-47BF-8A11-4A333D9E1B9F}" srcOrd="7" destOrd="0" presId="urn:microsoft.com/office/officeart/2005/8/layout/venn3"/>
    <dgm:cxn modelId="{93FB96A5-F798-4172-92A2-7FA0BDCA40BC}" type="presParOf" srcId="{9B98570F-C5B0-4260-A578-909D981FBBFD}" destId="{B4BFD641-B632-4E8B-AA51-271775529303}" srcOrd="8" destOrd="0" presId="urn:microsoft.com/office/officeart/2005/8/layout/venn3"/>
    <dgm:cxn modelId="{FEC45CE8-3F0C-4A17-83D2-24A3FC47C076}" type="presParOf" srcId="{9B98570F-C5B0-4260-A578-909D981FBBFD}" destId="{9AA6A431-99BB-467B-B8CA-8625708F2A5C}" srcOrd="9" destOrd="0" presId="urn:microsoft.com/office/officeart/2005/8/layout/venn3"/>
    <dgm:cxn modelId="{71EBF3BD-D1C9-4D66-835E-D0CE37534664}" type="presParOf" srcId="{9B98570F-C5B0-4260-A578-909D981FBBFD}" destId="{DA7FE388-EDF0-4B29-B2C8-479581D11BDD}" srcOrd="10" destOrd="0" presId="urn:microsoft.com/office/officeart/2005/8/layout/venn3"/>
    <dgm:cxn modelId="{DDC88D98-12E9-4162-B2EB-843A797C4E5E}" type="presParOf" srcId="{9B98570F-C5B0-4260-A578-909D981FBBFD}" destId="{C7D0EB40-A754-4642-BAB7-DD32DDB0670C}" srcOrd="11" destOrd="0" presId="urn:microsoft.com/office/officeart/2005/8/layout/venn3"/>
    <dgm:cxn modelId="{BB0F3FBF-6E96-4B96-BDE7-49F1469B1DE3}" type="presParOf" srcId="{9B98570F-C5B0-4260-A578-909D981FBBFD}" destId="{48D6982E-3079-4843-8A04-D568C5E02BAE}" srcOrd="12" destOrd="0" presId="urn:microsoft.com/office/officeart/2005/8/layout/venn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3855B5-9F1A-4DAB-B63D-26335F38D5D4}">
      <dsp:nvSpPr>
        <dsp:cNvPr id="0" name=""/>
        <dsp:cNvSpPr/>
      </dsp:nvSpPr>
      <dsp:spPr>
        <a:xfrm rot="16200000">
          <a:off x="1363067" y="-969216"/>
          <a:ext cx="1534485" cy="4260619"/>
        </a:xfrm>
        <a:prstGeom prst="round1Rect">
          <a:avLst/>
        </a:prstGeom>
        <a:solidFill>
          <a:schemeClr val="bg1"/>
        </a:solidFill>
        <a:ln w="12700" cap="flat" cmpd="sng" algn="ctr">
          <a:solidFill>
            <a:srgbClr val="FFFF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rgbClr val="002060"/>
              </a:solidFill>
              <a:latin typeface="Open Sans" panose="020B0604020202020204" pitchFamily="34" charset="0"/>
            </a:rPr>
            <a:t>GAFILAT</a:t>
          </a:r>
        </a:p>
      </dsp:txBody>
      <dsp:txXfrm rot="5400000">
        <a:off x="0" y="393850"/>
        <a:ext cx="4260619" cy="1150864"/>
      </dsp:txXfrm>
    </dsp:sp>
    <dsp:sp modelId="{B067A8F9-A1E3-4AA6-8774-347725449EFB}">
      <dsp:nvSpPr>
        <dsp:cNvPr id="0" name=""/>
        <dsp:cNvSpPr/>
      </dsp:nvSpPr>
      <dsp:spPr>
        <a:xfrm>
          <a:off x="4260619" y="385204"/>
          <a:ext cx="4260619" cy="1551776"/>
        </a:xfrm>
        <a:prstGeom prst="round1Rect">
          <a:avLst/>
        </a:prstGeom>
        <a:solidFill>
          <a:schemeClr val="bg1"/>
        </a:solidFill>
        <a:ln w="12700" cap="flat" cmpd="sng" algn="ctr">
          <a:solidFill>
            <a:srgbClr val="FFFF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ES" sz="2400" b="1" i="1" kern="1200" dirty="0">
              <a:solidFill>
                <a:srgbClr val="002060"/>
              </a:solidFill>
              <a:latin typeface="Open Sans" panose="020B0604020202020204" pitchFamily="34" charset="0"/>
            </a:rPr>
            <a:t>- NACIONES UNIDAS </a:t>
          </a:r>
          <a:endParaRPr lang="es-CO" sz="2400" kern="1200" dirty="0">
            <a:solidFill>
              <a:srgbClr val="002060"/>
            </a:solidFill>
          </a:endParaRPr>
        </a:p>
      </dsp:txBody>
      <dsp:txXfrm>
        <a:off x="4260619" y="385204"/>
        <a:ext cx="4260619" cy="1163832"/>
      </dsp:txXfrm>
    </dsp:sp>
    <dsp:sp modelId="{708D07B2-5EE2-4FCE-8060-DA77039FAF67}">
      <dsp:nvSpPr>
        <dsp:cNvPr id="0" name=""/>
        <dsp:cNvSpPr/>
      </dsp:nvSpPr>
      <dsp:spPr>
        <a:xfrm rot="10800000">
          <a:off x="0" y="2449147"/>
          <a:ext cx="4260619" cy="2888132"/>
        </a:xfrm>
        <a:prstGeom prst="round1Rect">
          <a:avLst/>
        </a:prstGeom>
        <a:solidFill>
          <a:schemeClr val="bg1"/>
        </a:solidFill>
        <a:ln w="12700" cap="flat" cmpd="sng" algn="ctr">
          <a:solidFill>
            <a:srgbClr val="FFFF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just" defTabSz="800100">
            <a:lnSpc>
              <a:spcPct val="90000"/>
            </a:lnSpc>
            <a:spcBef>
              <a:spcPct val="0"/>
            </a:spcBef>
            <a:spcAft>
              <a:spcPct val="35000"/>
            </a:spcAft>
            <a:buNone/>
          </a:pPr>
          <a:r>
            <a:rPr lang="es-ES" sz="1800" b="1" i="0" kern="1200" dirty="0">
              <a:solidFill>
                <a:srgbClr val="002060"/>
              </a:solidFill>
            </a:rPr>
            <a:t>Es el proceso a través del cual es encubierto el origen de los fondos generados mediante el ejercicio de algunas actividades ilegales o criminales (por ej. Narcotráfico o estupefacientes, contrabando de armas, corrupción, desfalco, crímenes de guante blanco, extorsión, secuestro, piratería, </a:t>
          </a:r>
          <a:r>
            <a:rPr lang="es-ES" sz="1800" b="1" i="0" kern="1200" dirty="0" err="1">
              <a:solidFill>
                <a:srgbClr val="002060"/>
              </a:solidFill>
            </a:rPr>
            <a:t>etc</a:t>
          </a:r>
          <a:r>
            <a:rPr lang="es-ES" sz="1800" b="1" i="0" kern="1200" dirty="0">
              <a:solidFill>
                <a:srgbClr val="002060"/>
              </a:solidFill>
            </a:rPr>
            <a:t>).</a:t>
          </a:r>
          <a:endParaRPr lang="es-CO" sz="1800" b="1" kern="1200" dirty="0">
            <a:solidFill>
              <a:srgbClr val="002060"/>
            </a:solidFill>
          </a:endParaRPr>
        </a:p>
      </dsp:txBody>
      <dsp:txXfrm rot="10800000">
        <a:off x="0" y="3171180"/>
        <a:ext cx="4260619" cy="2166099"/>
      </dsp:txXfrm>
    </dsp:sp>
    <dsp:sp modelId="{CF35B2CA-E1AF-4800-9AD9-7B8609D484B4}">
      <dsp:nvSpPr>
        <dsp:cNvPr id="0" name=""/>
        <dsp:cNvSpPr/>
      </dsp:nvSpPr>
      <dsp:spPr>
        <a:xfrm rot="5400000">
          <a:off x="4935260" y="1757199"/>
          <a:ext cx="2911337" cy="4260619"/>
        </a:xfrm>
        <a:prstGeom prst="round1Rect">
          <a:avLst/>
        </a:prstGeom>
        <a:solidFill>
          <a:schemeClr val="bg1"/>
        </a:solidFill>
        <a:ln w="12700" cap="flat" cmpd="sng" algn="ctr">
          <a:solidFill>
            <a:srgbClr val="FFFF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just" defTabSz="800100">
            <a:lnSpc>
              <a:spcPct val="90000"/>
            </a:lnSpc>
            <a:spcBef>
              <a:spcPct val="0"/>
            </a:spcBef>
            <a:spcAft>
              <a:spcPct val="35000"/>
            </a:spcAft>
            <a:buNone/>
          </a:pPr>
          <a:r>
            <a:rPr lang="es-ES" sz="1800" b="1" kern="1200" dirty="0">
              <a:solidFill>
                <a:srgbClr val="002060"/>
              </a:solidFill>
              <a:latin typeface="+mj-lt"/>
            </a:rPr>
            <a:t>“</a:t>
          </a:r>
          <a:r>
            <a:rPr lang="es-ES" sz="1800" b="1" kern="1200" dirty="0">
              <a:solidFill>
                <a:srgbClr val="002060"/>
              </a:solidFill>
              <a:latin typeface="+mn-lt"/>
            </a:rPr>
            <a:t>La conversión o la transferencia de bienes, a sabiendas de que esos bienes son producto del delito, con el propósito de ocultar o disimular el origen ilícito de los bienes o ayudar a cualquier persona involucrada en la comisión del delito determinante a eludir las consecuencias jurídicas de sus actos”. </a:t>
          </a:r>
          <a:endParaRPr lang="es-CO" sz="1800" b="1" kern="1200" dirty="0">
            <a:solidFill>
              <a:srgbClr val="002060"/>
            </a:solidFill>
            <a:latin typeface="+mn-lt"/>
          </a:endParaRPr>
        </a:p>
      </dsp:txBody>
      <dsp:txXfrm rot="-5400000">
        <a:off x="4260619" y="3159675"/>
        <a:ext cx="4260619" cy="2183503"/>
      </dsp:txXfrm>
    </dsp:sp>
    <dsp:sp modelId="{5F26FEC0-009B-42AB-AB12-A0A48F0E92F0}">
      <dsp:nvSpPr>
        <dsp:cNvPr id="0" name=""/>
        <dsp:cNvSpPr/>
      </dsp:nvSpPr>
      <dsp:spPr>
        <a:xfrm>
          <a:off x="2950108" y="1300669"/>
          <a:ext cx="2819754" cy="1688021"/>
        </a:xfrm>
        <a:prstGeom prst="roundRect">
          <a:avLst/>
        </a:prstGeom>
        <a:solidFill>
          <a:schemeClr val="tx2">
            <a:lumMod val="75000"/>
          </a:schemeClr>
        </a:solidFill>
        <a:ln w="12700" cap="flat" cmpd="sng" algn="ctr">
          <a:solidFill>
            <a:srgbClr val="FFFF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s-CO" sz="3200" b="1" i="1" kern="1200" dirty="0">
              <a:solidFill>
                <a:schemeClr val="bg1"/>
              </a:solidFill>
            </a:rPr>
            <a:t>LAVADO DE DINERO</a:t>
          </a:r>
        </a:p>
      </dsp:txBody>
      <dsp:txXfrm>
        <a:off x="3032510" y="1383071"/>
        <a:ext cx="2654950" cy="15232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FA5901-79D1-4E3B-990D-E13B764F5C73}">
      <dsp:nvSpPr>
        <dsp:cNvPr id="0" name=""/>
        <dsp:cNvSpPr/>
      </dsp:nvSpPr>
      <dsp:spPr>
        <a:xfrm>
          <a:off x="1849690" y="1113"/>
          <a:ext cx="1846981" cy="923490"/>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O" sz="2000" b="1" kern="1200"/>
            <a:t>ROL</a:t>
          </a:r>
          <a:endParaRPr lang="es-CO" sz="2000" b="1" kern="1200" dirty="0"/>
        </a:p>
      </dsp:txBody>
      <dsp:txXfrm>
        <a:off x="1876738" y="28161"/>
        <a:ext cx="1792885" cy="869394"/>
      </dsp:txXfrm>
    </dsp:sp>
    <dsp:sp modelId="{D4479225-E9C8-4791-AAF4-FF19B0FD1DF4}">
      <dsp:nvSpPr>
        <dsp:cNvPr id="0" name=""/>
        <dsp:cNvSpPr/>
      </dsp:nvSpPr>
      <dsp:spPr>
        <a:xfrm rot="3600000">
          <a:off x="3054388" y="1622183"/>
          <a:ext cx="962870" cy="323221"/>
        </a:xfrm>
        <a:prstGeom prst="leftRightArrow">
          <a:avLst>
            <a:gd name="adj1" fmla="val 60000"/>
            <a:gd name="adj2" fmla="val 50000"/>
          </a:avLst>
        </a:prstGeom>
        <a:solidFill>
          <a:srgbClr val="FFFF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CO" sz="1300" kern="1200"/>
        </a:p>
      </dsp:txBody>
      <dsp:txXfrm>
        <a:off x="3151354" y="1686827"/>
        <a:ext cx="768938" cy="193933"/>
      </dsp:txXfrm>
    </dsp:sp>
    <dsp:sp modelId="{50BAECAF-6520-4F11-B686-6D174A534231}">
      <dsp:nvSpPr>
        <dsp:cNvPr id="0" name=""/>
        <dsp:cNvSpPr/>
      </dsp:nvSpPr>
      <dsp:spPr>
        <a:xfrm>
          <a:off x="3374974" y="2642984"/>
          <a:ext cx="1846981" cy="923490"/>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O" sz="2000" b="1" kern="1200"/>
            <a:t>PARTICIPACIÓN</a:t>
          </a:r>
          <a:endParaRPr lang="es-CO" sz="2000" b="1" kern="1200" dirty="0"/>
        </a:p>
      </dsp:txBody>
      <dsp:txXfrm>
        <a:off x="3402022" y="2670032"/>
        <a:ext cx="1792885" cy="869394"/>
      </dsp:txXfrm>
    </dsp:sp>
    <dsp:sp modelId="{88B8FA33-E15A-44A0-9D23-2A6B7528FF14}">
      <dsp:nvSpPr>
        <dsp:cNvPr id="0" name=""/>
        <dsp:cNvSpPr/>
      </dsp:nvSpPr>
      <dsp:spPr>
        <a:xfrm rot="10800000">
          <a:off x="2291745" y="2943118"/>
          <a:ext cx="962870" cy="323221"/>
        </a:xfrm>
        <a:prstGeom prst="leftRightArrow">
          <a:avLst>
            <a:gd name="adj1" fmla="val 60000"/>
            <a:gd name="adj2" fmla="val 50000"/>
          </a:avLst>
        </a:prstGeom>
        <a:solidFill>
          <a:srgbClr val="FFFF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CO" sz="1300" kern="1200"/>
        </a:p>
      </dsp:txBody>
      <dsp:txXfrm rot="10800000">
        <a:off x="2388711" y="3007762"/>
        <a:ext cx="768938" cy="193933"/>
      </dsp:txXfrm>
    </dsp:sp>
    <dsp:sp modelId="{B06D3739-870D-4D4A-882C-C881E16142F4}">
      <dsp:nvSpPr>
        <dsp:cNvPr id="0" name=""/>
        <dsp:cNvSpPr/>
      </dsp:nvSpPr>
      <dsp:spPr>
        <a:xfrm>
          <a:off x="324405" y="2642984"/>
          <a:ext cx="1846981" cy="923490"/>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O" sz="2000" b="1" kern="1200"/>
            <a:t>DECISIONES</a:t>
          </a:r>
          <a:endParaRPr lang="es-CO" sz="2000" b="1" kern="1200" dirty="0"/>
        </a:p>
      </dsp:txBody>
      <dsp:txXfrm>
        <a:off x="351453" y="2670032"/>
        <a:ext cx="1792885" cy="869394"/>
      </dsp:txXfrm>
    </dsp:sp>
    <dsp:sp modelId="{726F0285-7539-4ED9-AE40-9772A54E1541}">
      <dsp:nvSpPr>
        <dsp:cNvPr id="0" name=""/>
        <dsp:cNvSpPr/>
      </dsp:nvSpPr>
      <dsp:spPr>
        <a:xfrm rot="18000000">
          <a:off x="1529103" y="1622183"/>
          <a:ext cx="962870" cy="323221"/>
        </a:xfrm>
        <a:prstGeom prst="leftRightArrow">
          <a:avLst>
            <a:gd name="adj1" fmla="val 60000"/>
            <a:gd name="adj2" fmla="val 50000"/>
          </a:avLst>
        </a:prstGeom>
        <a:solidFill>
          <a:srgbClr val="FFFF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CO" sz="1300" kern="1200"/>
        </a:p>
      </dsp:txBody>
      <dsp:txXfrm>
        <a:off x="1626069" y="1686827"/>
        <a:ext cx="768938" cy="1939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9706DC-5440-4BD3-ACF3-17C21AF36737}">
      <dsp:nvSpPr>
        <dsp:cNvPr id="0" name=""/>
        <dsp:cNvSpPr/>
      </dsp:nvSpPr>
      <dsp:spPr>
        <a:xfrm>
          <a:off x="132395" y="1826713"/>
          <a:ext cx="1290169" cy="1290169"/>
        </a:xfrm>
        <a:prstGeom prst="ellipse">
          <a:avLst/>
        </a:prstGeom>
        <a:solidFill>
          <a:schemeClr val="lt1">
            <a:alpha val="50000"/>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1002" tIns="15240" rIns="71002" bIns="15240" numCol="1" spcCol="1270" anchor="ctr" anchorCtr="0">
          <a:noAutofit/>
        </a:bodyPr>
        <a:lstStyle/>
        <a:p>
          <a:pPr marL="0" lvl="0" indent="0" algn="ctr" defTabSz="533400">
            <a:lnSpc>
              <a:spcPct val="90000"/>
            </a:lnSpc>
            <a:spcBef>
              <a:spcPct val="0"/>
            </a:spcBef>
            <a:spcAft>
              <a:spcPct val="35000"/>
            </a:spcAft>
            <a:buNone/>
          </a:pPr>
          <a:r>
            <a:rPr lang="es-CO" sz="1200" b="1" kern="1200" dirty="0">
              <a:solidFill>
                <a:schemeClr val="bg1"/>
              </a:solidFill>
            </a:rPr>
            <a:t>CONVIERTA	</a:t>
          </a:r>
        </a:p>
      </dsp:txBody>
      <dsp:txXfrm>
        <a:off x="321336" y="2015654"/>
        <a:ext cx="912287" cy="912287"/>
      </dsp:txXfrm>
    </dsp:sp>
    <dsp:sp modelId="{378A1E96-4B34-4C61-A050-50AE69A37A03}">
      <dsp:nvSpPr>
        <dsp:cNvPr id="0" name=""/>
        <dsp:cNvSpPr/>
      </dsp:nvSpPr>
      <dsp:spPr>
        <a:xfrm>
          <a:off x="1164579" y="2932930"/>
          <a:ext cx="1290169" cy="1290169"/>
        </a:xfrm>
        <a:prstGeom prst="ellipse">
          <a:avLst/>
        </a:prstGeom>
        <a:solidFill>
          <a:schemeClr val="lt1">
            <a:alpha val="50000"/>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1002" tIns="15240" rIns="71002" bIns="15240" numCol="1" spcCol="1270" anchor="ctr" anchorCtr="0">
          <a:noAutofit/>
        </a:bodyPr>
        <a:lstStyle/>
        <a:p>
          <a:pPr marL="0" lvl="0" indent="0" algn="ctr" defTabSz="533400">
            <a:lnSpc>
              <a:spcPct val="90000"/>
            </a:lnSpc>
            <a:spcBef>
              <a:spcPct val="0"/>
            </a:spcBef>
            <a:spcAft>
              <a:spcPct val="35000"/>
            </a:spcAft>
            <a:buNone/>
          </a:pPr>
          <a:r>
            <a:rPr lang="es-CO" sz="1200" b="1" kern="1200" dirty="0">
              <a:solidFill>
                <a:schemeClr val="bg1"/>
              </a:solidFill>
            </a:rPr>
            <a:t>OCULTE</a:t>
          </a:r>
        </a:p>
      </dsp:txBody>
      <dsp:txXfrm>
        <a:off x="1353520" y="3121871"/>
        <a:ext cx="912287" cy="912287"/>
      </dsp:txXfrm>
    </dsp:sp>
    <dsp:sp modelId="{C5E44B5E-73F0-4ADF-A503-86CFD8A4D576}">
      <dsp:nvSpPr>
        <dsp:cNvPr id="0" name=""/>
        <dsp:cNvSpPr/>
      </dsp:nvSpPr>
      <dsp:spPr>
        <a:xfrm>
          <a:off x="2168021" y="1756921"/>
          <a:ext cx="1572445" cy="1429752"/>
        </a:xfrm>
        <a:prstGeom prst="ellipse">
          <a:avLst/>
        </a:prstGeom>
        <a:solidFill>
          <a:schemeClr val="lt1">
            <a:alpha val="50000"/>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1002" tIns="15240" rIns="71002" bIns="15240" numCol="1" spcCol="1270" anchor="ctr" anchorCtr="0">
          <a:noAutofit/>
        </a:bodyPr>
        <a:lstStyle/>
        <a:p>
          <a:pPr marL="0" lvl="0" indent="0" algn="ctr" defTabSz="533400">
            <a:lnSpc>
              <a:spcPct val="90000"/>
            </a:lnSpc>
            <a:spcBef>
              <a:spcPct val="0"/>
            </a:spcBef>
            <a:spcAft>
              <a:spcPct val="35000"/>
            </a:spcAft>
            <a:buNone/>
          </a:pPr>
          <a:r>
            <a:rPr lang="es-CO" sz="1200" b="1" kern="1200" dirty="0">
              <a:solidFill>
                <a:schemeClr val="bg1"/>
              </a:solidFill>
            </a:rPr>
            <a:t>TRANSPORTE</a:t>
          </a:r>
        </a:p>
      </dsp:txBody>
      <dsp:txXfrm>
        <a:off x="2398300" y="1966303"/>
        <a:ext cx="1111887" cy="1010988"/>
      </dsp:txXfrm>
    </dsp:sp>
    <dsp:sp modelId="{F5FC3332-A6A1-4208-9837-3B6BEF0E182E}">
      <dsp:nvSpPr>
        <dsp:cNvPr id="0" name=""/>
        <dsp:cNvSpPr/>
      </dsp:nvSpPr>
      <dsp:spPr>
        <a:xfrm>
          <a:off x="6200837" y="1826713"/>
          <a:ext cx="1388815" cy="1290169"/>
        </a:xfrm>
        <a:prstGeom prst="ellipse">
          <a:avLst/>
        </a:prstGeom>
        <a:solidFill>
          <a:schemeClr val="lt1">
            <a:alpha val="50000"/>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1002" tIns="15240" rIns="71002" bIns="15240" numCol="1" spcCol="1270" anchor="ctr" anchorCtr="0">
          <a:noAutofit/>
        </a:bodyPr>
        <a:lstStyle/>
        <a:p>
          <a:pPr marL="0" lvl="0" indent="0" algn="ctr" defTabSz="533400">
            <a:lnSpc>
              <a:spcPct val="90000"/>
            </a:lnSpc>
            <a:spcBef>
              <a:spcPct val="0"/>
            </a:spcBef>
            <a:spcAft>
              <a:spcPct val="35000"/>
            </a:spcAft>
            <a:buNone/>
          </a:pPr>
          <a:r>
            <a:rPr lang="es-CO" sz="1200" b="1" kern="1200" dirty="0">
              <a:solidFill>
                <a:schemeClr val="bg1"/>
              </a:solidFill>
            </a:rPr>
            <a:t>TRANSFIERA</a:t>
          </a:r>
        </a:p>
      </dsp:txBody>
      <dsp:txXfrm>
        <a:off x="6404224" y="2015654"/>
        <a:ext cx="982041" cy="912287"/>
      </dsp:txXfrm>
    </dsp:sp>
    <dsp:sp modelId="{B4BFD641-B632-4E8B-AA51-271775529303}">
      <dsp:nvSpPr>
        <dsp:cNvPr id="0" name=""/>
        <dsp:cNvSpPr/>
      </dsp:nvSpPr>
      <dsp:spPr>
        <a:xfrm>
          <a:off x="4435834" y="1826713"/>
          <a:ext cx="1290169" cy="1290169"/>
        </a:xfrm>
        <a:prstGeom prst="ellipse">
          <a:avLst/>
        </a:prstGeom>
        <a:solidFill>
          <a:schemeClr val="lt1">
            <a:alpha val="50000"/>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1002" tIns="15240" rIns="71002" bIns="15240" numCol="1" spcCol="1270" anchor="ctr" anchorCtr="0">
          <a:noAutofit/>
        </a:bodyPr>
        <a:lstStyle/>
        <a:p>
          <a:pPr marL="0" lvl="0" indent="0" algn="ctr" defTabSz="533400">
            <a:lnSpc>
              <a:spcPct val="90000"/>
            </a:lnSpc>
            <a:spcBef>
              <a:spcPct val="0"/>
            </a:spcBef>
            <a:spcAft>
              <a:spcPct val="35000"/>
            </a:spcAft>
            <a:buNone/>
          </a:pPr>
          <a:r>
            <a:rPr lang="es-CO" sz="1200" b="1" kern="1200" dirty="0">
              <a:solidFill>
                <a:schemeClr val="bg1"/>
              </a:solidFill>
            </a:rPr>
            <a:t>POSEA</a:t>
          </a:r>
        </a:p>
      </dsp:txBody>
      <dsp:txXfrm>
        <a:off x="4624775" y="2015654"/>
        <a:ext cx="912287" cy="912287"/>
      </dsp:txXfrm>
    </dsp:sp>
    <dsp:sp modelId="{DA7FE388-EDF0-4B29-B2C8-479581D11BDD}">
      <dsp:nvSpPr>
        <dsp:cNvPr id="0" name=""/>
        <dsp:cNvSpPr/>
      </dsp:nvSpPr>
      <dsp:spPr>
        <a:xfrm>
          <a:off x="5384787" y="2932930"/>
          <a:ext cx="1290169" cy="1290169"/>
        </a:xfrm>
        <a:prstGeom prst="ellipse">
          <a:avLst/>
        </a:prstGeom>
        <a:solidFill>
          <a:schemeClr val="lt1">
            <a:alpha val="50000"/>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1002" tIns="15240" rIns="71002" bIns="15240" numCol="1" spcCol="1270" anchor="ctr" anchorCtr="0">
          <a:noAutofit/>
        </a:bodyPr>
        <a:lstStyle/>
        <a:p>
          <a:pPr marL="0" lvl="0" indent="0" algn="ctr" defTabSz="533400">
            <a:lnSpc>
              <a:spcPct val="90000"/>
            </a:lnSpc>
            <a:spcBef>
              <a:spcPct val="0"/>
            </a:spcBef>
            <a:spcAft>
              <a:spcPct val="35000"/>
            </a:spcAft>
            <a:buNone/>
          </a:pPr>
          <a:r>
            <a:rPr lang="es-CO" sz="1200" b="1" kern="1200" dirty="0">
              <a:solidFill>
                <a:schemeClr val="bg1"/>
              </a:solidFill>
            </a:rPr>
            <a:t>UTILICE</a:t>
          </a:r>
        </a:p>
      </dsp:txBody>
      <dsp:txXfrm>
        <a:off x="5573728" y="3121871"/>
        <a:ext cx="912287" cy="912287"/>
      </dsp:txXfrm>
    </dsp:sp>
    <dsp:sp modelId="{48D6982E-3079-4843-8A04-D568C5E02BAE}">
      <dsp:nvSpPr>
        <dsp:cNvPr id="0" name=""/>
        <dsp:cNvSpPr/>
      </dsp:nvSpPr>
      <dsp:spPr>
        <a:xfrm>
          <a:off x="3384403" y="2948709"/>
          <a:ext cx="1414644" cy="1283847"/>
        </a:xfrm>
        <a:prstGeom prst="ellipse">
          <a:avLst/>
        </a:prstGeom>
        <a:solidFill>
          <a:schemeClr val="lt1">
            <a:alpha val="50000"/>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1002" tIns="15240" rIns="71002" bIns="15240" numCol="1" spcCol="1270" anchor="ctr" anchorCtr="0">
          <a:noAutofit/>
        </a:bodyPr>
        <a:lstStyle/>
        <a:p>
          <a:pPr marL="0" lvl="0" indent="0" algn="ctr" defTabSz="533400">
            <a:lnSpc>
              <a:spcPct val="90000"/>
            </a:lnSpc>
            <a:spcBef>
              <a:spcPct val="0"/>
            </a:spcBef>
            <a:spcAft>
              <a:spcPct val="35000"/>
            </a:spcAft>
            <a:buNone/>
          </a:pPr>
          <a:r>
            <a:rPr lang="es-CO" sz="1200" b="1" kern="1200" dirty="0">
              <a:solidFill>
                <a:schemeClr val="bg1"/>
              </a:solidFill>
            </a:rPr>
            <a:t>ADMINISTRE</a:t>
          </a:r>
        </a:p>
      </dsp:txBody>
      <dsp:txXfrm>
        <a:off x="3591573" y="3136724"/>
        <a:ext cx="1000304" cy="907817"/>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4T06:23:14.022"/>
    </inkml:context>
    <inkml:brush xml:id="br0">
      <inkml:brushProperty name="width" value="0.1" units="cm"/>
      <inkml:brushProperty name="height" value="0.1" units="cm"/>
      <inkml:brushProperty name="color" value="#66CC00"/>
    </inkml:brush>
  </inkml:definitions>
  <inkml:trace contextRef="#ctx0" brushRef="#br0">0 1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4T06:24:26.072"/>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4T06:25:08.266"/>
    </inkml:context>
    <inkml:brush xml:id="br0">
      <inkml:brushProperty name="width" value="0.05" units="cm"/>
      <inkml:brushProperty name="height" value="0.05" units="cm"/>
      <inkml:brushProperty name="color" value="#E71224"/>
    </inkml:brush>
  </inkml:definitions>
  <inkml:trace contextRef="#ctx0" brushRef="#br0">97 70 24575,'-1'-1'0,"-1"1"0,0 0 0,0 0 0,1 0 0,-1 1 0,0-1 0,0 0 0,1 1 0,-1-1 0,0 1 0,1-1 0,-1 1 0,1 0 0,-4 1 0,5-1 0,-1 0 0,1 0 0,0 0 0,-1 0 0,1 0 0,-1 0 0,1 0 0,0 0 0,0 0 0,0 0 0,0 0 0,0 0 0,0 0 0,0 0 0,0 0 0,0 0 0,0 0 0,0 0 0,1 0 0,-1 0 0,0 0 0,1 0 0,-1 0 0,1 1 0,-1-2 0,0 0 0,0 0 0,0 0 0,0 0 0,0-1 0,0 1 0,-1 0 0,1 0 0,0 0 0,0 0 0,0 0 0,0 0 0,0 0 0,-1 0 0,1 0 0,0 0 0,0 0 0,0 0 0,0 0 0,0 0 0,-1 0 0,1 0 0,0 0 0,0 0 0,0 0 0,0 0 0,0 0 0,-1 0 0,1 0 0,0 0 0,0 0 0,0 0 0,0 1 0,0-1 0,0 0 0,0 0 0,-1 0 0,1 0 0,0 0 0,0 0 0,0 0 0,0 0 0,0 1 0,0-1 0,0 0 0,0 0 0,0 0 0,0 0 0,-12-13 0,11 10 0,1 0 0,-1 0 0,1 0 0,0 0 0,-1 1 0,1-1 0,1 0 0,-1 0 0,0 0 0,1 0 0,-1 0 0,1 0 0,0 1 0,0-1 0,0 0 0,0 1 0,1-1 0,-1 1 0,1-1 0,0 1 0,-1 0 0,1-1 0,3-2 0,-4 4 0,1-1 0,0 0 0,-1 0 0,1 1 0,0-1 0,0 1 0,0 0 0,0-1 0,0 1 0,0 0 0,0 0 0,0 0 0,0 1 0,1-1 0,-1 0 0,0 1 0,1-1 0,-1 1 0,0 0 0,1 0 0,-1 0 0,0 0 0,1 0 0,-1 1 0,0-1 0,1 1 0,-1-1 0,4 3 0,-5 1 0,-10 1 0,-4 2 0,13-7 0,0 0 0,0 1 0,0-1 0,0 0 0,0 0 0,0 1 0,0-1 0,0 0 0,0 1 0,0-1 0,0 0 0,0 0 0,0 1 0,0-1 0,0 0 0,0 1 0,0-1 0,1 0 0,-1 0 0,0 1 0,0-1 0,0 0 0,0 0 0,1 1 0,-1-1 0,0 0 0,0 0 0,0 0 0,1 1 0,-1-1 0,0 0 0,0 0 0,1 0 0,-1 0 0,0 1 0,0-1 0,1 0 0,-1 0 0,0 0 0,1 0 0,-1 0 0,0 0 0,1 0 0,-1 0 0,0 0 0,2 1 0,0-1 0,-1 1 0,1 0 0,-1 0 0,0 0 0,1 0 0,-1 1 0,0-1 0,0 0 0,1 0 0,-1 1 0,0-1 0,0 1 0,-1-1 0,1 1 0,0-1 0,0 1 0,-1-1 0,1 1 0,-1 0 0,1 0 0,-1-1 0,0 1 0,0 0 0,0-1 0,0 1 0,0 0 0,0 0 0,0-1 0,0 1 0,-1 0 0,1-1 0,-1 1 0,1 0 0,-1-1 0,-1 3 0,1-1 0,-1 0 0,1 1 0,-1-1 0,0 0 0,0 0 0,0 0 0,0-1 0,-1 1 0,1 0 0,-1-1 0,0 0 0,0 0 0,1 1 0,-1-2 0,-1 1 0,1 0 0,-4 1 0,3-2 0,1 0 0,-1-1 0,1 0 0,-1 0 0,1 0 0,-1 0 0,1 0 0,-1-1 0,1 1 0,-1-1 0,1 0 0,-1 0 0,1 0 0,0-1 0,0 1 0,0-1 0,0 0 0,0 0 0,0 0 0,0 0 0,0 0 0,1 0 0,-3-4 0,3 5 0,1-1 0,-1 0 0,1 1 0,0-1 0,0 0 0,0 0 0,0 0 0,0 0 0,1 0 0,-1 0 0,0 0 0,1 0 0,0-1 0,-1 1 0,1 0 0,0 0 0,0 0 0,0 0 0,0 0 0,1-1 0,-1 1 0,1 0 0,-1 0 0,1 0 0,0 0 0,-1 0 0,1 0 0,0 0 0,1 0 0,-1 0 0,0 1 0,0-1 0,1 0 0,-1 1 0,1-1 0,-1 1 0,1-1 0,3-1 0,-1 0 0,1 0 0,-1 0 0,1 1 0,-1 0 0,1 0 0,0 0 0,0 0 0,0 1 0,0-1 0,0 1 0,0 1 0,0-1 0,0 1 0,0 0 0,0 0 0,0 0 0,1 1 0,-1 0 0,0 0 0,0 0 0,0 0 0,0 1 0,-1 0 0,1 0 0,0 0 0,-1 1 0,1-1 0,-1 1 0,0 0 0,0 1 0,0-1 0,0 1 0,-1-1 0,1 1 0,-1 0 0,3 5 0,-5-7 4,0-1 0,-1 1-1,1-1 1,0 1-1,-1 0 1,1-1 0,-1 1-1,1 0 1,-1 0 0,0-1-1,0 1 1,0 0-1,0 0 1,0-1 0,0 1-1,0 0 1,-1 0 0,1-1-1,-1 1 1,1 0-1,-1-1 1,0 1 0,1 0-1,-1-1 1,0 1 0,0-1-1,0 0 1,0 1-1,0-1 1,-1 0 0,1 1-1,-2 0 1,0 1-118,-1-1-1,0 0 1,1 0 0,-1 0 0,0 0 0,0-1-1,0 1 1,0-1 0,0 0 0,-1 0-1,1-1 1,-6 1 0,-19-2-6712</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5E5166-C0D8-549C-7669-69A8280F3F0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C506D8F3-1060-3A53-4732-FB86DB49A6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C72C0378-49DF-35DF-AAA6-8F11C111AD05}"/>
              </a:ext>
            </a:extLst>
          </p:cNvPr>
          <p:cNvSpPr>
            <a:spLocks noGrp="1"/>
          </p:cNvSpPr>
          <p:nvPr>
            <p:ph type="dt" sz="half" idx="10"/>
          </p:nvPr>
        </p:nvSpPr>
        <p:spPr/>
        <p:txBody>
          <a:bodyPr/>
          <a:lstStyle/>
          <a:p>
            <a:fld id="{F24C22A3-DADE-4FEF-994A-3A23654EBC58}" type="datetimeFigureOut">
              <a:rPr lang="es-CO" smtClean="0"/>
              <a:t>25/07/2022</a:t>
            </a:fld>
            <a:endParaRPr lang="es-CO"/>
          </a:p>
        </p:txBody>
      </p:sp>
      <p:sp>
        <p:nvSpPr>
          <p:cNvPr id="5" name="Marcador de pie de página 4">
            <a:extLst>
              <a:ext uri="{FF2B5EF4-FFF2-40B4-BE49-F238E27FC236}">
                <a16:creationId xmlns:a16="http://schemas.microsoft.com/office/drawing/2014/main" id="{9B7B0373-85B3-6D99-34EB-8F6E4C8677FC}"/>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96B9225-3ADE-4BCD-5D4D-01A3C9B0088B}"/>
              </a:ext>
            </a:extLst>
          </p:cNvPr>
          <p:cNvSpPr>
            <a:spLocks noGrp="1"/>
          </p:cNvSpPr>
          <p:nvPr>
            <p:ph type="sldNum" sz="quarter" idx="12"/>
          </p:nvPr>
        </p:nvSpPr>
        <p:spPr/>
        <p:txBody>
          <a:bodyPr/>
          <a:lstStyle/>
          <a:p>
            <a:fld id="{AD6CEAC2-A26E-4BDD-B61E-F145EE8B840D}" type="slidenum">
              <a:rPr lang="es-CO" smtClean="0"/>
              <a:t>‹Nº›</a:t>
            </a:fld>
            <a:endParaRPr lang="es-CO"/>
          </a:p>
        </p:txBody>
      </p:sp>
    </p:spTree>
    <p:extLst>
      <p:ext uri="{BB962C8B-B14F-4D97-AF65-F5344CB8AC3E}">
        <p14:creationId xmlns:p14="http://schemas.microsoft.com/office/powerpoint/2010/main" val="4074993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539D0D-3CB1-2892-925C-E8C361DE7133}"/>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4DAF0616-3210-BB66-6FE9-1D198F87CD8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235DC755-3D3A-C321-F540-45E9A11C6EEA}"/>
              </a:ext>
            </a:extLst>
          </p:cNvPr>
          <p:cNvSpPr>
            <a:spLocks noGrp="1"/>
          </p:cNvSpPr>
          <p:nvPr>
            <p:ph type="dt" sz="half" idx="10"/>
          </p:nvPr>
        </p:nvSpPr>
        <p:spPr/>
        <p:txBody>
          <a:bodyPr/>
          <a:lstStyle/>
          <a:p>
            <a:fld id="{F24C22A3-DADE-4FEF-994A-3A23654EBC58}" type="datetimeFigureOut">
              <a:rPr lang="es-CO" smtClean="0"/>
              <a:t>25/07/2022</a:t>
            </a:fld>
            <a:endParaRPr lang="es-CO"/>
          </a:p>
        </p:txBody>
      </p:sp>
      <p:sp>
        <p:nvSpPr>
          <p:cNvPr id="5" name="Marcador de pie de página 4">
            <a:extLst>
              <a:ext uri="{FF2B5EF4-FFF2-40B4-BE49-F238E27FC236}">
                <a16:creationId xmlns:a16="http://schemas.microsoft.com/office/drawing/2014/main" id="{E57E1231-DEC8-3DA2-0823-EB1B51CC9861}"/>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87112D85-10C5-E973-26CE-280887C10034}"/>
              </a:ext>
            </a:extLst>
          </p:cNvPr>
          <p:cNvSpPr>
            <a:spLocks noGrp="1"/>
          </p:cNvSpPr>
          <p:nvPr>
            <p:ph type="sldNum" sz="quarter" idx="12"/>
          </p:nvPr>
        </p:nvSpPr>
        <p:spPr/>
        <p:txBody>
          <a:bodyPr/>
          <a:lstStyle/>
          <a:p>
            <a:fld id="{AD6CEAC2-A26E-4BDD-B61E-F145EE8B840D}" type="slidenum">
              <a:rPr lang="es-CO" smtClean="0"/>
              <a:t>‹Nº›</a:t>
            </a:fld>
            <a:endParaRPr lang="es-CO"/>
          </a:p>
        </p:txBody>
      </p:sp>
    </p:spTree>
    <p:extLst>
      <p:ext uri="{BB962C8B-B14F-4D97-AF65-F5344CB8AC3E}">
        <p14:creationId xmlns:p14="http://schemas.microsoft.com/office/powerpoint/2010/main" val="2157719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E460C4F-C0C1-B47B-A8B9-51C7C65D0D3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FE83411B-5987-44D3-220E-54B8F5DFC45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E6AC6A70-8C0A-CE32-B584-E6E4E7CDB8D6}"/>
              </a:ext>
            </a:extLst>
          </p:cNvPr>
          <p:cNvSpPr>
            <a:spLocks noGrp="1"/>
          </p:cNvSpPr>
          <p:nvPr>
            <p:ph type="dt" sz="half" idx="10"/>
          </p:nvPr>
        </p:nvSpPr>
        <p:spPr/>
        <p:txBody>
          <a:bodyPr/>
          <a:lstStyle/>
          <a:p>
            <a:fld id="{F24C22A3-DADE-4FEF-994A-3A23654EBC58}" type="datetimeFigureOut">
              <a:rPr lang="es-CO" smtClean="0"/>
              <a:t>25/07/2022</a:t>
            </a:fld>
            <a:endParaRPr lang="es-CO"/>
          </a:p>
        </p:txBody>
      </p:sp>
      <p:sp>
        <p:nvSpPr>
          <p:cNvPr id="5" name="Marcador de pie de página 4">
            <a:extLst>
              <a:ext uri="{FF2B5EF4-FFF2-40B4-BE49-F238E27FC236}">
                <a16:creationId xmlns:a16="http://schemas.microsoft.com/office/drawing/2014/main" id="{6B3A557A-AB42-E3C1-B0CB-73C2A3318E4F}"/>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8B5F492B-ECC1-9A61-ABF9-B8F39157D06A}"/>
              </a:ext>
            </a:extLst>
          </p:cNvPr>
          <p:cNvSpPr>
            <a:spLocks noGrp="1"/>
          </p:cNvSpPr>
          <p:nvPr>
            <p:ph type="sldNum" sz="quarter" idx="12"/>
          </p:nvPr>
        </p:nvSpPr>
        <p:spPr/>
        <p:txBody>
          <a:bodyPr/>
          <a:lstStyle/>
          <a:p>
            <a:fld id="{AD6CEAC2-A26E-4BDD-B61E-F145EE8B840D}" type="slidenum">
              <a:rPr lang="es-CO" smtClean="0"/>
              <a:t>‹Nº›</a:t>
            </a:fld>
            <a:endParaRPr lang="es-CO"/>
          </a:p>
        </p:txBody>
      </p:sp>
    </p:spTree>
    <p:extLst>
      <p:ext uri="{BB962C8B-B14F-4D97-AF65-F5344CB8AC3E}">
        <p14:creationId xmlns:p14="http://schemas.microsoft.com/office/powerpoint/2010/main" val="685226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71CD8FA8-6CCC-43EF-A6F9-F4E40485A828}"/>
              </a:ext>
            </a:extLst>
          </p:cNvPr>
          <p:cNvSpPr>
            <a:spLocks noGrp="1"/>
          </p:cNvSpPr>
          <p:nvPr>
            <p:ph type="pic" sz="quarter" idx="10"/>
          </p:nvPr>
        </p:nvSpPr>
        <p:spPr>
          <a:xfrm>
            <a:off x="0" y="0"/>
            <a:ext cx="12192000" cy="6858000"/>
          </a:xfrm>
        </p:spPr>
        <p:txBody>
          <a:bodyPr>
            <a:normAutofit/>
          </a:bodyPr>
          <a:lstStyle>
            <a:lvl1pPr>
              <a:defRPr sz="800"/>
            </a:lvl1pPr>
          </a:lstStyle>
          <a:p>
            <a:endParaRPr lang="en-US"/>
          </a:p>
        </p:txBody>
      </p:sp>
    </p:spTree>
    <p:extLst>
      <p:ext uri="{BB962C8B-B14F-4D97-AF65-F5344CB8AC3E}">
        <p14:creationId xmlns:p14="http://schemas.microsoft.com/office/powerpoint/2010/main" val="24708627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olo el título">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C7AF5047-0ED4-4FCA-9FAF-26386A8F77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Tree>
    <p:extLst>
      <p:ext uri="{BB962C8B-B14F-4D97-AF65-F5344CB8AC3E}">
        <p14:creationId xmlns:p14="http://schemas.microsoft.com/office/powerpoint/2010/main" val="985029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DA6931-C845-D08D-EDB0-8BCE58CB7264}"/>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B8EB631D-992A-81DC-F440-560B8440D4A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8491754E-4203-E776-CF20-20C5B884F07C}"/>
              </a:ext>
            </a:extLst>
          </p:cNvPr>
          <p:cNvSpPr>
            <a:spLocks noGrp="1"/>
          </p:cNvSpPr>
          <p:nvPr>
            <p:ph type="dt" sz="half" idx="10"/>
          </p:nvPr>
        </p:nvSpPr>
        <p:spPr/>
        <p:txBody>
          <a:bodyPr/>
          <a:lstStyle/>
          <a:p>
            <a:fld id="{F24C22A3-DADE-4FEF-994A-3A23654EBC58}" type="datetimeFigureOut">
              <a:rPr lang="es-CO" smtClean="0"/>
              <a:t>25/07/2022</a:t>
            </a:fld>
            <a:endParaRPr lang="es-CO"/>
          </a:p>
        </p:txBody>
      </p:sp>
      <p:sp>
        <p:nvSpPr>
          <p:cNvPr id="5" name="Marcador de pie de página 4">
            <a:extLst>
              <a:ext uri="{FF2B5EF4-FFF2-40B4-BE49-F238E27FC236}">
                <a16:creationId xmlns:a16="http://schemas.microsoft.com/office/drawing/2014/main" id="{6A567396-B018-D506-A9B9-85EACE40DB3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3624EE8A-19A0-891C-2BC5-F2E958A8B4BE}"/>
              </a:ext>
            </a:extLst>
          </p:cNvPr>
          <p:cNvSpPr>
            <a:spLocks noGrp="1"/>
          </p:cNvSpPr>
          <p:nvPr>
            <p:ph type="sldNum" sz="quarter" idx="12"/>
          </p:nvPr>
        </p:nvSpPr>
        <p:spPr/>
        <p:txBody>
          <a:bodyPr/>
          <a:lstStyle/>
          <a:p>
            <a:fld id="{AD6CEAC2-A26E-4BDD-B61E-F145EE8B840D}" type="slidenum">
              <a:rPr lang="es-CO" smtClean="0"/>
              <a:t>‹Nº›</a:t>
            </a:fld>
            <a:endParaRPr lang="es-CO"/>
          </a:p>
        </p:txBody>
      </p:sp>
    </p:spTree>
    <p:extLst>
      <p:ext uri="{BB962C8B-B14F-4D97-AF65-F5344CB8AC3E}">
        <p14:creationId xmlns:p14="http://schemas.microsoft.com/office/powerpoint/2010/main" val="83329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FA6317-C557-AD18-3E8C-640F9735E30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8E39EEA4-B52F-6861-DCC9-D2194B5F34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EBA8732-3D4E-4B16-23D8-A50E6007CBDD}"/>
              </a:ext>
            </a:extLst>
          </p:cNvPr>
          <p:cNvSpPr>
            <a:spLocks noGrp="1"/>
          </p:cNvSpPr>
          <p:nvPr>
            <p:ph type="dt" sz="half" idx="10"/>
          </p:nvPr>
        </p:nvSpPr>
        <p:spPr/>
        <p:txBody>
          <a:bodyPr/>
          <a:lstStyle/>
          <a:p>
            <a:fld id="{F24C22A3-DADE-4FEF-994A-3A23654EBC58}" type="datetimeFigureOut">
              <a:rPr lang="es-CO" smtClean="0"/>
              <a:t>25/07/2022</a:t>
            </a:fld>
            <a:endParaRPr lang="es-CO"/>
          </a:p>
        </p:txBody>
      </p:sp>
      <p:sp>
        <p:nvSpPr>
          <p:cNvPr id="5" name="Marcador de pie de página 4">
            <a:extLst>
              <a:ext uri="{FF2B5EF4-FFF2-40B4-BE49-F238E27FC236}">
                <a16:creationId xmlns:a16="http://schemas.microsoft.com/office/drawing/2014/main" id="{870A65B9-9267-B5BC-55A7-FF956B1B347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97E187A9-13F5-DE89-E540-ADA1DEAF231E}"/>
              </a:ext>
            </a:extLst>
          </p:cNvPr>
          <p:cNvSpPr>
            <a:spLocks noGrp="1"/>
          </p:cNvSpPr>
          <p:nvPr>
            <p:ph type="sldNum" sz="quarter" idx="12"/>
          </p:nvPr>
        </p:nvSpPr>
        <p:spPr/>
        <p:txBody>
          <a:bodyPr/>
          <a:lstStyle/>
          <a:p>
            <a:fld id="{AD6CEAC2-A26E-4BDD-B61E-F145EE8B840D}" type="slidenum">
              <a:rPr lang="es-CO" smtClean="0"/>
              <a:t>‹Nº›</a:t>
            </a:fld>
            <a:endParaRPr lang="es-CO"/>
          </a:p>
        </p:txBody>
      </p:sp>
    </p:spTree>
    <p:extLst>
      <p:ext uri="{BB962C8B-B14F-4D97-AF65-F5344CB8AC3E}">
        <p14:creationId xmlns:p14="http://schemas.microsoft.com/office/powerpoint/2010/main" val="992731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5EEF70-8843-AD83-B498-694458FCA201}"/>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E5B9EC4B-A3ED-C600-2EDB-C19C0D459D6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59798CE4-B302-4E64-EB46-3A9CA637BE9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0754900D-5F2D-3C22-D199-2AF14141E4B9}"/>
              </a:ext>
            </a:extLst>
          </p:cNvPr>
          <p:cNvSpPr>
            <a:spLocks noGrp="1"/>
          </p:cNvSpPr>
          <p:nvPr>
            <p:ph type="dt" sz="half" idx="10"/>
          </p:nvPr>
        </p:nvSpPr>
        <p:spPr/>
        <p:txBody>
          <a:bodyPr/>
          <a:lstStyle/>
          <a:p>
            <a:fld id="{F24C22A3-DADE-4FEF-994A-3A23654EBC58}" type="datetimeFigureOut">
              <a:rPr lang="es-CO" smtClean="0"/>
              <a:t>25/07/2022</a:t>
            </a:fld>
            <a:endParaRPr lang="es-CO"/>
          </a:p>
        </p:txBody>
      </p:sp>
      <p:sp>
        <p:nvSpPr>
          <p:cNvPr id="6" name="Marcador de pie de página 5">
            <a:extLst>
              <a:ext uri="{FF2B5EF4-FFF2-40B4-BE49-F238E27FC236}">
                <a16:creationId xmlns:a16="http://schemas.microsoft.com/office/drawing/2014/main" id="{8677207E-0280-D09D-3A57-019AE679DDC0}"/>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48B7C8E6-5679-39CC-30BA-BC0A3F7FB10E}"/>
              </a:ext>
            </a:extLst>
          </p:cNvPr>
          <p:cNvSpPr>
            <a:spLocks noGrp="1"/>
          </p:cNvSpPr>
          <p:nvPr>
            <p:ph type="sldNum" sz="quarter" idx="12"/>
          </p:nvPr>
        </p:nvSpPr>
        <p:spPr/>
        <p:txBody>
          <a:bodyPr/>
          <a:lstStyle/>
          <a:p>
            <a:fld id="{AD6CEAC2-A26E-4BDD-B61E-F145EE8B840D}" type="slidenum">
              <a:rPr lang="es-CO" smtClean="0"/>
              <a:t>‹Nº›</a:t>
            </a:fld>
            <a:endParaRPr lang="es-CO"/>
          </a:p>
        </p:txBody>
      </p:sp>
    </p:spTree>
    <p:extLst>
      <p:ext uri="{BB962C8B-B14F-4D97-AF65-F5344CB8AC3E}">
        <p14:creationId xmlns:p14="http://schemas.microsoft.com/office/powerpoint/2010/main" val="20493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88E011-742F-866B-9FDC-7B5409079AA4}"/>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3C5B71AC-A554-B275-198D-223423755E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8A0D6FF-A3D0-DEBF-DC2E-70F6F7E29A5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AE648E73-B1AB-9B6C-2902-0445D2E4B3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B6E82E6-D362-AF06-AAF4-CC134A5E36A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22A1ECBD-4659-3F7D-A722-F5DA505ECBB4}"/>
              </a:ext>
            </a:extLst>
          </p:cNvPr>
          <p:cNvSpPr>
            <a:spLocks noGrp="1"/>
          </p:cNvSpPr>
          <p:nvPr>
            <p:ph type="dt" sz="half" idx="10"/>
          </p:nvPr>
        </p:nvSpPr>
        <p:spPr/>
        <p:txBody>
          <a:bodyPr/>
          <a:lstStyle/>
          <a:p>
            <a:fld id="{F24C22A3-DADE-4FEF-994A-3A23654EBC58}" type="datetimeFigureOut">
              <a:rPr lang="es-CO" smtClean="0"/>
              <a:t>25/07/2022</a:t>
            </a:fld>
            <a:endParaRPr lang="es-CO"/>
          </a:p>
        </p:txBody>
      </p:sp>
      <p:sp>
        <p:nvSpPr>
          <p:cNvPr id="8" name="Marcador de pie de página 7">
            <a:extLst>
              <a:ext uri="{FF2B5EF4-FFF2-40B4-BE49-F238E27FC236}">
                <a16:creationId xmlns:a16="http://schemas.microsoft.com/office/drawing/2014/main" id="{57D46A10-FC15-AACB-D65A-845795F0EE56}"/>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231F5AC0-7625-299C-69C7-325A0A6F5CED}"/>
              </a:ext>
            </a:extLst>
          </p:cNvPr>
          <p:cNvSpPr>
            <a:spLocks noGrp="1"/>
          </p:cNvSpPr>
          <p:nvPr>
            <p:ph type="sldNum" sz="quarter" idx="12"/>
          </p:nvPr>
        </p:nvSpPr>
        <p:spPr/>
        <p:txBody>
          <a:bodyPr/>
          <a:lstStyle/>
          <a:p>
            <a:fld id="{AD6CEAC2-A26E-4BDD-B61E-F145EE8B840D}" type="slidenum">
              <a:rPr lang="es-CO" smtClean="0"/>
              <a:t>‹Nº›</a:t>
            </a:fld>
            <a:endParaRPr lang="es-CO"/>
          </a:p>
        </p:txBody>
      </p:sp>
    </p:spTree>
    <p:extLst>
      <p:ext uri="{BB962C8B-B14F-4D97-AF65-F5344CB8AC3E}">
        <p14:creationId xmlns:p14="http://schemas.microsoft.com/office/powerpoint/2010/main" val="182547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DA41B0-F84A-342F-C2DB-918A9E7989BA}"/>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497FDF5E-EE40-05D2-3654-7BF9946AA6D2}"/>
              </a:ext>
            </a:extLst>
          </p:cNvPr>
          <p:cNvSpPr>
            <a:spLocks noGrp="1"/>
          </p:cNvSpPr>
          <p:nvPr>
            <p:ph type="dt" sz="half" idx="10"/>
          </p:nvPr>
        </p:nvSpPr>
        <p:spPr/>
        <p:txBody>
          <a:bodyPr/>
          <a:lstStyle/>
          <a:p>
            <a:fld id="{F24C22A3-DADE-4FEF-994A-3A23654EBC58}" type="datetimeFigureOut">
              <a:rPr lang="es-CO" smtClean="0"/>
              <a:t>25/07/2022</a:t>
            </a:fld>
            <a:endParaRPr lang="es-CO"/>
          </a:p>
        </p:txBody>
      </p:sp>
      <p:sp>
        <p:nvSpPr>
          <p:cNvPr id="4" name="Marcador de pie de página 3">
            <a:extLst>
              <a:ext uri="{FF2B5EF4-FFF2-40B4-BE49-F238E27FC236}">
                <a16:creationId xmlns:a16="http://schemas.microsoft.com/office/drawing/2014/main" id="{E0E1A10B-78FA-4990-20C7-733CE39B580C}"/>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B86B4CCB-F2D6-6280-013D-E7FA0EFA02D9}"/>
              </a:ext>
            </a:extLst>
          </p:cNvPr>
          <p:cNvSpPr>
            <a:spLocks noGrp="1"/>
          </p:cNvSpPr>
          <p:nvPr>
            <p:ph type="sldNum" sz="quarter" idx="12"/>
          </p:nvPr>
        </p:nvSpPr>
        <p:spPr/>
        <p:txBody>
          <a:bodyPr/>
          <a:lstStyle/>
          <a:p>
            <a:fld id="{AD6CEAC2-A26E-4BDD-B61E-F145EE8B840D}" type="slidenum">
              <a:rPr lang="es-CO" smtClean="0"/>
              <a:t>‹Nº›</a:t>
            </a:fld>
            <a:endParaRPr lang="es-CO"/>
          </a:p>
        </p:txBody>
      </p:sp>
    </p:spTree>
    <p:extLst>
      <p:ext uri="{BB962C8B-B14F-4D97-AF65-F5344CB8AC3E}">
        <p14:creationId xmlns:p14="http://schemas.microsoft.com/office/powerpoint/2010/main" val="981530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DDB126E-4ADB-E942-F6C6-35EEFA657F0D}"/>
              </a:ext>
            </a:extLst>
          </p:cNvPr>
          <p:cNvSpPr>
            <a:spLocks noGrp="1"/>
          </p:cNvSpPr>
          <p:nvPr>
            <p:ph type="dt" sz="half" idx="10"/>
          </p:nvPr>
        </p:nvSpPr>
        <p:spPr/>
        <p:txBody>
          <a:bodyPr/>
          <a:lstStyle/>
          <a:p>
            <a:fld id="{F24C22A3-DADE-4FEF-994A-3A23654EBC58}" type="datetimeFigureOut">
              <a:rPr lang="es-CO" smtClean="0"/>
              <a:t>25/07/2022</a:t>
            </a:fld>
            <a:endParaRPr lang="es-CO"/>
          </a:p>
        </p:txBody>
      </p:sp>
      <p:sp>
        <p:nvSpPr>
          <p:cNvPr id="3" name="Marcador de pie de página 2">
            <a:extLst>
              <a:ext uri="{FF2B5EF4-FFF2-40B4-BE49-F238E27FC236}">
                <a16:creationId xmlns:a16="http://schemas.microsoft.com/office/drawing/2014/main" id="{01FA704B-3A84-7D83-16E8-5931F2FA56DD}"/>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51386D52-60F2-7CF9-D1A4-01D465017090}"/>
              </a:ext>
            </a:extLst>
          </p:cNvPr>
          <p:cNvSpPr>
            <a:spLocks noGrp="1"/>
          </p:cNvSpPr>
          <p:nvPr>
            <p:ph type="sldNum" sz="quarter" idx="12"/>
          </p:nvPr>
        </p:nvSpPr>
        <p:spPr/>
        <p:txBody>
          <a:bodyPr/>
          <a:lstStyle/>
          <a:p>
            <a:fld id="{AD6CEAC2-A26E-4BDD-B61E-F145EE8B840D}" type="slidenum">
              <a:rPr lang="es-CO" smtClean="0"/>
              <a:t>‹Nº›</a:t>
            </a:fld>
            <a:endParaRPr lang="es-CO"/>
          </a:p>
        </p:txBody>
      </p:sp>
    </p:spTree>
    <p:extLst>
      <p:ext uri="{BB962C8B-B14F-4D97-AF65-F5344CB8AC3E}">
        <p14:creationId xmlns:p14="http://schemas.microsoft.com/office/powerpoint/2010/main" val="2415137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870E8E-E3FD-A0BD-0D3F-61EF31CFDB3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2501AABB-26CA-2865-6CAB-B16D2414E0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95887F4C-2412-36E7-7B9F-ED3BCEF336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6A0B50B-6C90-81CB-4219-49C55C625DF1}"/>
              </a:ext>
            </a:extLst>
          </p:cNvPr>
          <p:cNvSpPr>
            <a:spLocks noGrp="1"/>
          </p:cNvSpPr>
          <p:nvPr>
            <p:ph type="dt" sz="half" idx="10"/>
          </p:nvPr>
        </p:nvSpPr>
        <p:spPr/>
        <p:txBody>
          <a:bodyPr/>
          <a:lstStyle/>
          <a:p>
            <a:fld id="{F24C22A3-DADE-4FEF-994A-3A23654EBC58}" type="datetimeFigureOut">
              <a:rPr lang="es-CO" smtClean="0"/>
              <a:t>25/07/2022</a:t>
            </a:fld>
            <a:endParaRPr lang="es-CO"/>
          </a:p>
        </p:txBody>
      </p:sp>
      <p:sp>
        <p:nvSpPr>
          <p:cNvPr id="6" name="Marcador de pie de página 5">
            <a:extLst>
              <a:ext uri="{FF2B5EF4-FFF2-40B4-BE49-F238E27FC236}">
                <a16:creationId xmlns:a16="http://schemas.microsoft.com/office/drawing/2014/main" id="{44FBA29D-F68A-3B08-DBA6-916EEB83D5D5}"/>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65222074-64CE-ABC4-9C55-26DE393049DD}"/>
              </a:ext>
            </a:extLst>
          </p:cNvPr>
          <p:cNvSpPr>
            <a:spLocks noGrp="1"/>
          </p:cNvSpPr>
          <p:nvPr>
            <p:ph type="sldNum" sz="quarter" idx="12"/>
          </p:nvPr>
        </p:nvSpPr>
        <p:spPr/>
        <p:txBody>
          <a:bodyPr/>
          <a:lstStyle/>
          <a:p>
            <a:fld id="{AD6CEAC2-A26E-4BDD-B61E-F145EE8B840D}" type="slidenum">
              <a:rPr lang="es-CO" smtClean="0"/>
              <a:t>‹Nº›</a:t>
            </a:fld>
            <a:endParaRPr lang="es-CO"/>
          </a:p>
        </p:txBody>
      </p:sp>
    </p:spTree>
    <p:extLst>
      <p:ext uri="{BB962C8B-B14F-4D97-AF65-F5344CB8AC3E}">
        <p14:creationId xmlns:p14="http://schemas.microsoft.com/office/powerpoint/2010/main" val="3963397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0236FF-5066-2F89-2C27-24E8F565223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2564828A-F040-A8F3-FC24-5503E435F6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D1898A06-06EE-C803-0D1E-9C9FE7BE56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78D22B8-5769-EC39-FCF4-4B346932E90F}"/>
              </a:ext>
            </a:extLst>
          </p:cNvPr>
          <p:cNvSpPr>
            <a:spLocks noGrp="1"/>
          </p:cNvSpPr>
          <p:nvPr>
            <p:ph type="dt" sz="half" idx="10"/>
          </p:nvPr>
        </p:nvSpPr>
        <p:spPr/>
        <p:txBody>
          <a:bodyPr/>
          <a:lstStyle/>
          <a:p>
            <a:fld id="{F24C22A3-DADE-4FEF-994A-3A23654EBC58}" type="datetimeFigureOut">
              <a:rPr lang="es-CO" smtClean="0"/>
              <a:t>25/07/2022</a:t>
            </a:fld>
            <a:endParaRPr lang="es-CO"/>
          </a:p>
        </p:txBody>
      </p:sp>
      <p:sp>
        <p:nvSpPr>
          <p:cNvPr id="6" name="Marcador de pie de página 5">
            <a:extLst>
              <a:ext uri="{FF2B5EF4-FFF2-40B4-BE49-F238E27FC236}">
                <a16:creationId xmlns:a16="http://schemas.microsoft.com/office/drawing/2014/main" id="{F448D4EB-C579-EB6C-FFAE-DAB8BB7AB850}"/>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1711E9EA-E118-9F02-A7E2-0D94B39B8458}"/>
              </a:ext>
            </a:extLst>
          </p:cNvPr>
          <p:cNvSpPr>
            <a:spLocks noGrp="1"/>
          </p:cNvSpPr>
          <p:nvPr>
            <p:ph type="sldNum" sz="quarter" idx="12"/>
          </p:nvPr>
        </p:nvSpPr>
        <p:spPr/>
        <p:txBody>
          <a:bodyPr/>
          <a:lstStyle/>
          <a:p>
            <a:fld id="{AD6CEAC2-A26E-4BDD-B61E-F145EE8B840D}" type="slidenum">
              <a:rPr lang="es-CO" smtClean="0"/>
              <a:t>‹Nº›</a:t>
            </a:fld>
            <a:endParaRPr lang="es-CO"/>
          </a:p>
        </p:txBody>
      </p:sp>
    </p:spTree>
    <p:extLst>
      <p:ext uri="{BB962C8B-B14F-4D97-AF65-F5344CB8AC3E}">
        <p14:creationId xmlns:p14="http://schemas.microsoft.com/office/powerpoint/2010/main" val="1311808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FF57074-F7E0-01CA-981C-0C10208A5D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078547D7-CDEE-05BA-4318-EF41F1FD35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8770F7CA-C6FC-CD84-288B-793D06C188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C22A3-DADE-4FEF-994A-3A23654EBC58}" type="datetimeFigureOut">
              <a:rPr lang="es-CO" smtClean="0"/>
              <a:t>25/07/2022</a:t>
            </a:fld>
            <a:endParaRPr lang="es-CO"/>
          </a:p>
        </p:txBody>
      </p:sp>
      <p:sp>
        <p:nvSpPr>
          <p:cNvPr id="5" name="Marcador de pie de página 4">
            <a:extLst>
              <a:ext uri="{FF2B5EF4-FFF2-40B4-BE49-F238E27FC236}">
                <a16:creationId xmlns:a16="http://schemas.microsoft.com/office/drawing/2014/main" id="{C684F341-F195-01B9-1790-C0138C9CCD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7E30C43B-7FB8-E18A-FFF6-02C9C9C495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6CEAC2-A26E-4BDD-B61E-F145EE8B840D}" type="slidenum">
              <a:rPr lang="es-CO" smtClean="0"/>
              <a:t>‹Nº›</a:t>
            </a:fld>
            <a:endParaRPr lang="es-CO"/>
          </a:p>
        </p:txBody>
      </p:sp>
    </p:spTree>
    <p:extLst>
      <p:ext uri="{BB962C8B-B14F-4D97-AF65-F5344CB8AC3E}">
        <p14:creationId xmlns:p14="http://schemas.microsoft.com/office/powerpoint/2010/main" val="20331863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13" Type="http://schemas.openxmlformats.org/officeDocument/2006/relationships/image" Target="../media/image40.png"/><Relationship Id="rId18" Type="http://schemas.openxmlformats.org/officeDocument/2006/relationships/image" Target="../media/image45.svg"/><Relationship Id="rId26" Type="http://schemas.openxmlformats.org/officeDocument/2006/relationships/image" Target="../media/image53.svg"/><Relationship Id="rId39" Type="http://schemas.openxmlformats.org/officeDocument/2006/relationships/image" Target="../media/image66.png"/><Relationship Id="rId21" Type="http://schemas.openxmlformats.org/officeDocument/2006/relationships/image" Target="../media/image48.png"/><Relationship Id="rId34" Type="http://schemas.openxmlformats.org/officeDocument/2006/relationships/image" Target="../media/image61.svg"/><Relationship Id="rId42" Type="http://schemas.openxmlformats.org/officeDocument/2006/relationships/image" Target="../media/image69.svg"/><Relationship Id="rId7" Type="http://schemas.openxmlformats.org/officeDocument/2006/relationships/customXml" Target="../ink/ink3.xml"/><Relationship Id="rId2" Type="http://schemas.openxmlformats.org/officeDocument/2006/relationships/customXml" Target="../ink/ink1.xml"/><Relationship Id="rId16" Type="http://schemas.openxmlformats.org/officeDocument/2006/relationships/image" Target="../media/image43.svg"/><Relationship Id="rId20" Type="http://schemas.openxmlformats.org/officeDocument/2006/relationships/image" Target="../media/image47.svg"/><Relationship Id="rId29" Type="http://schemas.openxmlformats.org/officeDocument/2006/relationships/image" Target="../media/image56.png"/><Relationship Id="rId41"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340.png"/><Relationship Id="rId11" Type="http://schemas.openxmlformats.org/officeDocument/2006/relationships/image" Target="../media/image38.png"/><Relationship Id="rId24" Type="http://schemas.openxmlformats.org/officeDocument/2006/relationships/image" Target="../media/image51.svg"/><Relationship Id="rId32" Type="http://schemas.openxmlformats.org/officeDocument/2006/relationships/image" Target="../media/image59.svg"/><Relationship Id="rId37" Type="http://schemas.openxmlformats.org/officeDocument/2006/relationships/image" Target="../media/image64.png"/><Relationship Id="rId40" Type="http://schemas.openxmlformats.org/officeDocument/2006/relationships/image" Target="../media/image67.svg"/><Relationship Id="rId5" Type="http://schemas.openxmlformats.org/officeDocument/2006/relationships/customXml" Target="../ink/ink2.xml"/><Relationship Id="rId15" Type="http://schemas.openxmlformats.org/officeDocument/2006/relationships/image" Target="../media/image42.png"/><Relationship Id="rId23" Type="http://schemas.openxmlformats.org/officeDocument/2006/relationships/image" Target="../media/image50.png"/><Relationship Id="rId28" Type="http://schemas.openxmlformats.org/officeDocument/2006/relationships/image" Target="../media/image55.svg"/><Relationship Id="rId36" Type="http://schemas.openxmlformats.org/officeDocument/2006/relationships/image" Target="../media/image63.svg"/><Relationship Id="rId10" Type="http://schemas.openxmlformats.org/officeDocument/2006/relationships/image" Target="../media/image37.svg"/><Relationship Id="rId19" Type="http://schemas.openxmlformats.org/officeDocument/2006/relationships/image" Target="../media/image46.png"/><Relationship Id="rId31" Type="http://schemas.openxmlformats.org/officeDocument/2006/relationships/image" Target="../media/image58.png"/><Relationship Id="rId4" Type="http://schemas.openxmlformats.org/officeDocument/2006/relationships/image" Target="../media/image35.png"/><Relationship Id="rId9" Type="http://schemas.openxmlformats.org/officeDocument/2006/relationships/image" Target="../media/image36.png"/><Relationship Id="rId14" Type="http://schemas.openxmlformats.org/officeDocument/2006/relationships/image" Target="../media/image41.svg"/><Relationship Id="rId22" Type="http://schemas.openxmlformats.org/officeDocument/2006/relationships/image" Target="../media/image49.svg"/><Relationship Id="rId27" Type="http://schemas.openxmlformats.org/officeDocument/2006/relationships/image" Target="../media/image54.png"/><Relationship Id="rId30" Type="http://schemas.openxmlformats.org/officeDocument/2006/relationships/image" Target="../media/image57.svg"/><Relationship Id="rId35" Type="http://schemas.openxmlformats.org/officeDocument/2006/relationships/image" Target="../media/image62.png"/><Relationship Id="rId8" Type="http://schemas.openxmlformats.org/officeDocument/2006/relationships/image" Target="../media/image350.png"/><Relationship Id="rId3" Type="http://schemas.openxmlformats.org/officeDocument/2006/relationships/image" Target="../media/image320.png"/><Relationship Id="rId12" Type="http://schemas.openxmlformats.org/officeDocument/2006/relationships/image" Target="../media/image39.svg"/><Relationship Id="rId17" Type="http://schemas.openxmlformats.org/officeDocument/2006/relationships/image" Target="../media/image44.png"/><Relationship Id="rId25" Type="http://schemas.openxmlformats.org/officeDocument/2006/relationships/image" Target="../media/image52.png"/><Relationship Id="rId33" Type="http://schemas.openxmlformats.org/officeDocument/2006/relationships/image" Target="../media/image60.png"/><Relationship Id="rId38" Type="http://schemas.openxmlformats.org/officeDocument/2006/relationships/image" Target="../media/image65.sv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5.xml"/><Relationship Id="rId5" Type="http://schemas.openxmlformats.org/officeDocument/2006/relationships/image" Target="../media/image70.pn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73.pn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74.png"/><Relationship Id="rId2" Type="http://schemas.openxmlformats.org/officeDocument/2006/relationships/image" Target="../media/image33.png"/><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5.xml"/><Relationship Id="rId5" Type="http://schemas.openxmlformats.org/officeDocument/2006/relationships/image" Target="../media/image75.png"/><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77.tmp"/><Relationship Id="rId5" Type="http://schemas.openxmlformats.org/officeDocument/2006/relationships/image" Target="../media/image76.tmp"/><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8" Type="http://schemas.openxmlformats.org/officeDocument/2006/relationships/image" Target="../media/image80.tmp"/><Relationship Id="rId3" Type="http://schemas.openxmlformats.org/officeDocument/2006/relationships/image" Target="../media/image4.jpeg"/><Relationship Id="rId7" Type="http://schemas.openxmlformats.org/officeDocument/2006/relationships/image" Target="../media/image79.tmp"/><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78.png"/><Relationship Id="rId5" Type="http://schemas.openxmlformats.org/officeDocument/2006/relationships/hyperlink" Target="Informe%20de%20Tipolog&#237;as%20Regionales%20de%20LA-FT%202019-2020%20%20GAFILAT%20%202021.pdf" TargetMode="External"/><Relationship Id="rId4" Type="http://schemas.openxmlformats.org/officeDocument/2006/relationships/image" Target="../media/image5.jpeg"/><Relationship Id="rId9" Type="http://schemas.openxmlformats.org/officeDocument/2006/relationships/image" Target="../media/image81.tmp"/></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jpeg"/><Relationship Id="rId7" Type="http://schemas.openxmlformats.org/officeDocument/2006/relationships/diagramQuickStyle" Target="../diagrams/quickStyle1.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5.jpe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18" Type="http://schemas.openxmlformats.org/officeDocument/2006/relationships/image" Target="../media/image19.svg"/><Relationship Id="rId3" Type="http://schemas.openxmlformats.org/officeDocument/2006/relationships/image" Target="../media/image4.jpe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svg"/><Relationship Id="rId17" Type="http://schemas.openxmlformats.org/officeDocument/2006/relationships/image" Target="../media/image18.png"/><Relationship Id="rId2" Type="http://schemas.openxmlformats.org/officeDocument/2006/relationships/image" Target="../media/image3.png"/><Relationship Id="rId16" Type="http://schemas.openxmlformats.org/officeDocument/2006/relationships/image" Target="../media/image17.svg"/><Relationship Id="rId20" Type="http://schemas.openxmlformats.org/officeDocument/2006/relationships/image" Target="../media/image21.svg"/><Relationship Id="rId1" Type="http://schemas.openxmlformats.org/officeDocument/2006/relationships/slideLayout" Target="../slideLayouts/slideLayout5.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svg"/><Relationship Id="rId19" Type="http://schemas.openxmlformats.org/officeDocument/2006/relationships/image" Target="../media/image20.pn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15.svg"/><Relationship Id="rId22" Type="http://schemas.openxmlformats.org/officeDocument/2006/relationships/image" Target="../media/image23.sv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13" Type="http://schemas.openxmlformats.org/officeDocument/2006/relationships/diagramLayout" Target="../diagrams/layout3.xml"/><Relationship Id="rId3" Type="http://schemas.openxmlformats.org/officeDocument/2006/relationships/image" Target="../media/image4.jpeg"/><Relationship Id="rId7" Type="http://schemas.openxmlformats.org/officeDocument/2006/relationships/diagramQuickStyle" Target="../diagrams/quickStyle2.xml"/><Relationship Id="rId12" Type="http://schemas.openxmlformats.org/officeDocument/2006/relationships/diagramData" Target="../diagrams/data3.xml"/><Relationship Id="rId2" Type="http://schemas.openxmlformats.org/officeDocument/2006/relationships/image" Target="../media/image3.png"/><Relationship Id="rId16" Type="http://schemas.microsoft.com/office/2007/relationships/diagramDrawing" Target="../diagrams/drawing3.xml"/><Relationship Id="rId1" Type="http://schemas.openxmlformats.org/officeDocument/2006/relationships/slideLayout" Target="../slideLayouts/slideLayout5.xml"/><Relationship Id="rId6" Type="http://schemas.openxmlformats.org/officeDocument/2006/relationships/diagramLayout" Target="../diagrams/layout2.xml"/><Relationship Id="rId11" Type="http://schemas.openxmlformats.org/officeDocument/2006/relationships/image" Target="../media/image25.svg"/><Relationship Id="rId5" Type="http://schemas.openxmlformats.org/officeDocument/2006/relationships/diagramData" Target="../diagrams/data2.xml"/><Relationship Id="rId15" Type="http://schemas.openxmlformats.org/officeDocument/2006/relationships/diagramColors" Target="../diagrams/colors3.xml"/><Relationship Id="rId10" Type="http://schemas.openxmlformats.org/officeDocument/2006/relationships/image" Target="../media/image24.png"/><Relationship Id="rId4" Type="http://schemas.openxmlformats.org/officeDocument/2006/relationships/image" Target="../media/image5.jpeg"/><Relationship Id="rId9" Type="http://schemas.microsoft.com/office/2007/relationships/diagramDrawing" Target="../diagrams/drawing2.xml"/><Relationship Id="rId1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4.jpeg"/><Relationship Id="rId7"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30.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arcador de posición de imagen 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0370" r="20370"/>
          <a:stretch>
            <a:fillRect/>
          </a:stretch>
        </p:blipFill>
        <p:spPr/>
      </p:pic>
      <p:sp>
        <p:nvSpPr>
          <p:cNvPr id="16" name="Rectangle 15">
            <a:extLst>
              <a:ext uri="{FF2B5EF4-FFF2-40B4-BE49-F238E27FC236}">
                <a16:creationId xmlns:a16="http://schemas.microsoft.com/office/drawing/2014/main" id="{452AFBEA-A10C-4AE6-A6F1-D990B27A0EBA}"/>
              </a:ext>
            </a:extLst>
          </p:cNvPr>
          <p:cNvSpPr/>
          <p:nvPr/>
        </p:nvSpPr>
        <p:spPr>
          <a:xfrm>
            <a:off x="0" y="0"/>
            <a:ext cx="12191999" cy="6858000"/>
          </a:xfrm>
          <a:prstGeom prst="rect">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Rectangle: Rounded Corners 17">
            <a:extLst>
              <a:ext uri="{FF2B5EF4-FFF2-40B4-BE49-F238E27FC236}">
                <a16:creationId xmlns:a16="http://schemas.microsoft.com/office/drawing/2014/main" id="{BF5A2AC1-7F61-4059-B6A9-CEC622089042}"/>
              </a:ext>
            </a:extLst>
          </p:cNvPr>
          <p:cNvSpPr/>
          <p:nvPr/>
        </p:nvSpPr>
        <p:spPr>
          <a:xfrm>
            <a:off x="5529089" y="3813720"/>
            <a:ext cx="1133818" cy="375881"/>
          </a:xfrm>
          <a:prstGeom prst="roundRect">
            <a:avLst>
              <a:gd name="adj" fmla="val 50000"/>
            </a:avLst>
          </a:prstGeom>
          <a:solidFill>
            <a:srgbClr val="2E87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TextBox 18">
            <a:extLst>
              <a:ext uri="{FF2B5EF4-FFF2-40B4-BE49-F238E27FC236}">
                <a16:creationId xmlns:a16="http://schemas.microsoft.com/office/drawing/2014/main" id="{62C1BF80-49E4-4A9A-9FEF-FCB60C3C978B}"/>
              </a:ext>
            </a:extLst>
          </p:cNvPr>
          <p:cNvSpPr txBox="1"/>
          <p:nvPr/>
        </p:nvSpPr>
        <p:spPr>
          <a:xfrm>
            <a:off x="5567657" y="3772391"/>
            <a:ext cx="1056683" cy="340734"/>
          </a:xfrm>
          <a:prstGeom prst="rect">
            <a:avLst/>
          </a:prstGeom>
          <a:noFill/>
        </p:spPr>
        <p:txBody>
          <a:bodyPr wrap="square" rtlCol="0">
            <a:spAutoFit/>
          </a:bodyPr>
          <a:lstStyle/>
          <a:p>
            <a:pPr algn="ctr">
              <a:lnSpc>
                <a:spcPct val="150000"/>
              </a:lnSpc>
            </a:pPr>
            <a:r>
              <a:rPr lang="en-US" sz="1200" dirty="0">
                <a:solidFill>
                  <a:srgbClr val="FFFFFF"/>
                </a:solidFill>
                <a:latin typeface="Exo" panose="02000503000000000000" pitchFamily="2" charset="0"/>
                <a:ea typeface="Open Sans Light" panose="020B0306030504020204" pitchFamily="34" charset="0"/>
                <a:cs typeface="Open Sans Light" panose="020B0306030504020204" pitchFamily="34" charset="0"/>
              </a:rPr>
              <a:t>Julio/2022</a:t>
            </a:r>
          </a:p>
        </p:txBody>
      </p:sp>
      <p:sp>
        <p:nvSpPr>
          <p:cNvPr id="22" name="Oval 21">
            <a:extLst>
              <a:ext uri="{FF2B5EF4-FFF2-40B4-BE49-F238E27FC236}">
                <a16:creationId xmlns:a16="http://schemas.microsoft.com/office/drawing/2014/main" id="{FD400E34-7C98-4FA9-BC3E-E0F71CC8A9B6}"/>
              </a:ext>
            </a:extLst>
          </p:cNvPr>
          <p:cNvSpPr/>
          <p:nvPr/>
        </p:nvSpPr>
        <p:spPr>
          <a:xfrm>
            <a:off x="581994" y="6150768"/>
            <a:ext cx="135731" cy="13573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4" name="TextBox 16">
            <a:extLst>
              <a:ext uri="{FF2B5EF4-FFF2-40B4-BE49-F238E27FC236}">
                <a16:creationId xmlns:a16="http://schemas.microsoft.com/office/drawing/2014/main" id="{78D62019-5E10-4EF1-9D20-CB22FBDFDB24}"/>
              </a:ext>
            </a:extLst>
          </p:cNvPr>
          <p:cNvSpPr txBox="1"/>
          <p:nvPr/>
        </p:nvSpPr>
        <p:spPr>
          <a:xfrm>
            <a:off x="0" y="3044279"/>
            <a:ext cx="12192000" cy="769441"/>
          </a:xfrm>
          <a:prstGeom prst="rect">
            <a:avLst/>
          </a:prstGeom>
          <a:noFill/>
        </p:spPr>
        <p:txBody>
          <a:bodyPr wrap="square" rtlCol="0">
            <a:spAutoFit/>
          </a:bodyPr>
          <a:lstStyle/>
          <a:p>
            <a:pPr algn="ctr"/>
            <a:r>
              <a:rPr lang="es-ES" sz="4400" b="1" dirty="0">
                <a:solidFill>
                  <a:schemeClr val="bg1"/>
                </a:solidFill>
                <a:latin typeface="Exo" panose="02000503000000000000" pitchFamily="2" charset="0"/>
              </a:rPr>
              <a:t>RENTAS CRIMINALES</a:t>
            </a:r>
            <a:endParaRPr lang="en-US" sz="4400" spc="260" dirty="0">
              <a:solidFill>
                <a:schemeClr val="bg1"/>
              </a:solidFill>
              <a:latin typeface="Exo" panose="02000503000000000000" pitchFamily="2" charset="0"/>
            </a:endParaRPr>
          </a:p>
        </p:txBody>
      </p:sp>
      <p:sp>
        <p:nvSpPr>
          <p:cNvPr id="36" name="Rectangle: Rounded Corners 17">
            <a:extLst>
              <a:ext uri="{FF2B5EF4-FFF2-40B4-BE49-F238E27FC236}">
                <a16:creationId xmlns:a16="http://schemas.microsoft.com/office/drawing/2014/main" id="{BF5A2AC1-7F61-4059-B6A9-CEC622089042}"/>
              </a:ext>
            </a:extLst>
          </p:cNvPr>
          <p:cNvSpPr/>
          <p:nvPr/>
        </p:nvSpPr>
        <p:spPr>
          <a:xfrm>
            <a:off x="9099755" y="5725373"/>
            <a:ext cx="2856248" cy="1036685"/>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81824" y="5844856"/>
            <a:ext cx="783402" cy="781965"/>
          </a:xfrm>
          <a:prstGeom prst="rect">
            <a:avLst/>
          </a:prstGeom>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87172" y="5877032"/>
            <a:ext cx="731690" cy="731690"/>
          </a:xfrm>
          <a:prstGeom prst="ellipse">
            <a:avLst/>
          </a:prstGeom>
        </p:spPr>
      </p:pic>
      <p:pic>
        <p:nvPicPr>
          <p:cNvPr id="15" name="Marcador de contenido 3"/>
          <p:cNvPicPr>
            <a:picLocks noChangeAspect="1"/>
          </p:cNvPicPr>
          <p:nvPr/>
        </p:nvPicPr>
        <p:blipFill>
          <a:blip r:embed="rId5" cstate="print">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a:off x="10944494" y="5799678"/>
            <a:ext cx="872319" cy="872319"/>
          </a:xfrm>
          <a:prstGeom prst="rect">
            <a:avLst/>
          </a:prstGeom>
        </p:spPr>
      </p:pic>
    </p:spTree>
    <p:extLst>
      <p:ext uri="{BB962C8B-B14F-4D97-AF65-F5344CB8AC3E}">
        <p14:creationId xmlns:p14="http://schemas.microsoft.com/office/powerpoint/2010/main" val="2014675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decel="4000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0-#ppt_w/2"/>
                                          </p:val>
                                        </p:tav>
                                        <p:tav tm="100000">
                                          <p:val>
                                            <p:strVal val="#ppt_x"/>
                                          </p:val>
                                        </p:tav>
                                      </p:tavLst>
                                    </p:anim>
                                    <p:anim calcmode="lin" valueType="num">
                                      <p:cBhvr additive="base">
                                        <p:cTn id="8" dur="10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accel="40000" decel="4000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1000" fill="hold"/>
                                        <p:tgtEl>
                                          <p:spTgt spid="19"/>
                                        </p:tgtEl>
                                        <p:attrNameLst>
                                          <p:attrName>ppt_x</p:attrName>
                                        </p:attrNameLst>
                                      </p:cBhvr>
                                      <p:tavLst>
                                        <p:tav tm="0">
                                          <p:val>
                                            <p:strVal val="0-#ppt_w/2"/>
                                          </p:val>
                                        </p:tav>
                                        <p:tav tm="100000">
                                          <p:val>
                                            <p:strVal val="#ppt_x"/>
                                          </p:val>
                                        </p:tav>
                                      </p:tavLst>
                                    </p:anim>
                                    <p:anim calcmode="lin" valueType="num">
                                      <p:cBhvr additive="base">
                                        <p:cTn id="12" dur="1000" fill="hold"/>
                                        <p:tgtEl>
                                          <p:spTgt spid="19"/>
                                        </p:tgtEl>
                                        <p:attrNameLst>
                                          <p:attrName>ppt_y</p:attrName>
                                        </p:attrNameLst>
                                      </p:cBhvr>
                                      <p:tavLst>
                                        <p:tav tm="0">
                                          <p:val>
                                            <p:strVal val="#ppt_y"/>
                                          </p:val>
                                        </p:tav>
                                        <p:tav tm="100000">
                                          <p:val>
                                            <p:strVal val="#ppt_y"/>
                                          </p:val>
                                        </p:tav>
                                      </p:tavLst>
                                    </p:anim>
                                  </p:childTnLst>
                                </p:cTn>
                              </p:par>
                              <p:par>
                                <p:cTn id="13" presetID="2" presetClass="entr" presetSubtype="8" accel="40000" decel="4000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0-#ppt_w/2"/>
                                          </p:val>
                                        </p:tav>
                                        <p:tav tm="100000">
                                          <p:val>
                                            <p:strVal val="#ppt_x"/>
                                          </p:val>
                                        </p:tav>
                                      </p:tavLst>
                                    </p:anim>
                                    <p:anim calcmode="lin" valueType="num">
                                      <p:cBhvr additive="base">
                                        <p:cTn id="16" dur="10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accel="40000" decel="4000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1000" fill="hold"/>
                                        <p:tgtEl>
                                          <p:spTgt spid="36"/>
                                        </p:tgtEl>
                                        <p:attrNameLst>
                                          <p:attrName>ppt_x</p:attrName>
                                        </p:attrNameLst>
                                      </p:cBhvr>
                                      <p:tavLst>
                                        <p:tav tm="0">
                                          <p:val>
                                            <p:strVal val="0-#ppt_w/2"/>
                                          </p:val>
                                        </p:tav>
                                        <p:tav tm="100000">
                                          <p:val>
                                            <p:strVal val="#ppt_x"/>
                                          </p:val>
                                        </p:tav>
                                      </p:tavLst>
                                    </p:anim>
                                    <p:anim calcmode="lin" valueType="num">
                                      <p:cBhvr additive="base">
                                        <p:cTn id="20" dur="10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34" grpId="0"/>
      <p:bldP spid="3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8" name="Rectangle: Rounded Corners 17">
            <a:extLst>
              <a:ext uri="{FF2B5EF4-FFF2-40B4-BE49-F238E27FC236}">
                <a16:creationId xmlns:a16="http://schemas.microsoft.com/office/drawing/2014/main" id="{68E41924-7946-8961-3F57-C8F153262E18}"/>
              </a:ext>
            </a:extLst>
          </p:cNvPr>
          <p:cNvSpPr/>
          <p:nvPr/>
        </p:nvSpPr>
        <p:spPr>
          <a:xfrm>
            <a:off x="9099755" y="5725373"/>
            <a:ext cx="2856248" cy="1036685"/>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12" name="Grupo 11">
            <a:extLst>
              <a:ext uri="{FF2B5EF4-FFF2-40B4-BE49-F238E27FC236}">
                <a16:creationId xmlns:a16="http://schemas.microsoft.com/office/drawing/2014/main" id="{823A31C6-CE67-7ADE-7657-9A9CBFF127A6}"/>
              </a:ext>
            </a:extLst>
          </p:cNvPr>
          <p:cNvGrpSpPr/>
          <p:nvPr/>
        </p:nvGrpSpPr>
        <p:grpSpPr>
          <a:xfrm>
            <a:off x="9281824" y="5799678"/>
            <a:ext cx="2534989" cy="872319"/>
            <a:chOff x="9281824" y="5799678"/>
            <a:chExt cx="2534989" cy="872319"/>
          </a:xfrm>
        </p:grpSpPr>
        <p:pic>
          <p:nvPicPr>
            <p:cNvPr id="9" name="Imagen 8">
              <a:extLst>
                <a:ext uri="{FF2B5EF4-FFF2-40B4-BE49-F238E27FC236}">
                  <a16:creationId xmlns:a16="http://schemas.microsoft.com/office/drawing/2014/main" id="{3570067D-A385-6B72-7835-42548F45D6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81824" y="5844856"/>
              <a:ext cx="783402" cy="781965"/>
            </a:xfrm>
            <a:prstGeom prst="rect">
              <a:avLst/>
            </a:prstGeom>
          </p:spPr>
        </p:pic>
        <p:pic>
          <p:nvPicPr>
            <p:cNvPr id="10" name="Imagen 9">
              <a:extLst>
                <a:ext uri="{FF2B5EF4-FFF2-40B4-BE49-F238E27FC236}">
                  <a16:creationId xmlns:a16="http://schemas.microsoft.com/office/drawing/2014/main" id="{BE3F274D-7F26-3AB8-A7CC-A2382CF1CD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7172" y="5877032"/>
              <a:ext cx="731690" cy="731690"/>
            </a:xfrm>
            <a:prstGeom prst="ellipse">
              <a:avLst/>
            </a:prstGeom>
          </p:spPr>
        </p:pic>
        <p:pic>
          <p:nvPicPr>
            <p:cNvPr id="11" name="Marcador de contenido 3">
              <a:extLst>
                <a:ext uri="{FF2B5EF4-FFF2-40B4-BE49-F238E27FC236}">
                  <a16:creationId xmlns:a16="http://schemas.microsoft.com/office/drawing/2014/main" id="{EE3D62D8-838B-8713-9D65-0F75F00C4827}"/>
                </a:ext>
              </a:extLst>
            </p:cNvPr>
            <p:cNvPicPr>
              <a:picLocks noChangeAspect="1"/>
            </p:cNvPicPr>
            <p:nvPr/>
          </p:nvPicPr>
          <p:blipFill>
            <a:blip r:embed="rId4" cstate="print">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a:off x="10944494" y="5799678"/>
              <a:ext cx="872319" cy="872319"/>
            </a:xfrm>
            <a:prstGeom prst="rect">
              <a:avLst/>
            </a:prstGeom>
          </p:spPr>
        </p:pic>
      </p:grpSp>
      <p:sp>
        <p:nvSpPr>
          <p:cNvPr id="18" name="CuadroTexto 17">
            <a:extLst>
              <a:ext uri="{FF2B5EF4-FFF2-40B4-BE49-F238E27FC236}">
                <a16:creationId xmlns:a16="http://schemas.microsoft.com/office/drawing/2014/main" id="{57A9E1F8-2044-EB74-5C74-F8DF8F109C66}"/>
              </a:ext>
            </a:extLst>
          </p:cNvPr>
          <p:cNvSpPr txBox="1"/>
          <p:nvPr/>
        </p:nvSpPr>
        <p:spPr>
          <a:xfrm>
            <a:off x="0" y="95942"/>
            <a:ext cx="12192000" cy="707886"/>
          </a:xfrm>
          <a:prstGeom prst="rect">
            <a:avLst/>
          </a:prstGeom>
          <a:noFill/>
        </p:spPr>
        <p:txBody>
          <a:bodyPr wrap="square" rtlCol="0">
            <a:spAutoFit/>
          </a:bodyPr>
          <a:lstStyle/>
          <a:p>
            <a:pPr algn="ctr"/>
            <a:r>
              <a:rPr lang="es-CO" sz="4000" b="1" dirty="0">
                <a:solidFill>
                  <a:schemeClr val="bg1"/>
                </a:solidFill>
              </a:rPr>
              <a:t>OPERACIÓN “HUAMAN” – Policía Nacional de Colombia</a:t>
            </a:r>
          </a:p>
        </p:txBody>
      </p:sp>
      <p:sp>
        <p:nvSpPr>
          <p:cNvPr id="2" name="CuadroTexto 1">
            <a:extLst>
              <a:ext uri="{FF2B5EF4-FFF2-40B4-BE49-F238E27FC236}">
                <a16:creationId xmlns:a16="http://schemas.microsoft.com/office/drawing/2014/main" id="{32D1701F-361A-ED64-357F-608F80A2D356}"/>
              </a:ext>
            </a:extLst>
          </p:cNvPr>
          <p:cNvSpPr txBox="1"/>
          <p:nvPr/>
        </p:nvSpPr>
        <p:spPr>
          <a:xfrm>
            <a:off x="384541" y="923311"/>
            <a:ext cx="11422918" cy="1257973"/>
          </a:xfrm>
          <a:prstGeom prst="rect">
            <a:avLst/>
          </a:prstGeom>
          <a:noFill/>
          <a:ln w="57150">
            <a:solidFill>
              <a:srgbClr val="FFFF00"/>
            </a:solidFill>
            <a:prstDash val="sysDot"/>
          </a:ln>
        </p:spPr>
        <p:txBody>
          <a:bodyPr wrap="square" rtlCol="0">
            <a:spAutoFit/>
          </a:bodyPr>
          <a:lstStyle/>
          <a:p>
            <a:pPr algn="ctr">
              <a:lnSpc>
                <a:spcPct val="107000"/>
              </a:lnSpc>
              <a:spcAft>
                <a:spcPts val="800"/>
              </a:spcAft>
            </a:pPr>
            <a:r>
              <a:rPr lang="es-CO" sz="24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DESARTICULAR la organización denominada </a:t>
            </a:r>
            <a:r>
              <a:rPr lang="es-CO" sz="24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"DIPLOMATICOS"</a:t>
            </a:r>
            <a:r>
              <a:rPr lang="es-CO" sz="24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dedicada al tráfico de migrantes a nivel internacional, con destino a Europa y los Estados Unidos.</a:t>
            </a:r>
            <a:endParaRPr lang="es-CO" sz="2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CuadroTexto 2">
            <a:extLst>
              <a:ext uri="{FF2B5EF4-FFF2-40B4-BE49-F238E27FC236}">
                <a16:creationId xmlns:a16="http://schemas.microsoft.com/office/drawing/2014/main" id="{F03DBDFD-653A-7D11-118A-8D89B10D53DE}"/>
              </a:ext>
            </a:extLst>
          </p:cNvPr>
          <p:cNvSpPr txBox="1"/>
          <p:nvPr/>
        </p:nvSpPr>
        <p:spPr>
          <a:xfrm>
            <a:off x="310268" y="2393939"/>
            <a:ext cx="11571463" cy="4675895"/>
          </a:xfrm>
          <a:prstGeom prst="rect">
            <a:avLst/>
          </a:prstGeom>
          <a:noFill/>
        </p:spPr>
        <p:txBody>
          <a:bodyPr wrap="square" rtlCol="0">
            <a:spAutoFit/>
          </a:bodyPr>
          <a:lstStyle/>
          <a:p>
            <a:r>
              <a:rPr lang="es-CO" b="1" i="1" u="sng" dirty="0">
                <a:solidFill>
                  <a:schemeClr val="bg1"/>
                </a:solidFill>
                <a:latin typeface="Arial" panose="020B0604020202020204" pitchFamily="34" charset="0"/>
                <a:cs typeface="Arial" panose="020B0604020202020204" pitchFamily="34" charset="0"/>
              </a:rPr>
              <a:t>Contexto:</a:t>
            </a:r>
            <a:r>
              <a:rPr lang="es-CO" b="1" i="1" u="sng" dirty="0">
                <a:solidFill>
                  <a:schemeClr val="bg1"/>
                </a:solidFill>
              </a:rPr>
              <a:t> </a:t>
            </a:r>
          </a:p>
          <a:p>
            <a:pPr algn="just"/>
            <a:r>
              <a:rPr lang="es-CO" sz="2000" dirty="0">
                <a:solidFill>
                  <a:schemeClr val="bg1"/>
                </a:solidFill>
                <a:effectLst/>
                <a:latin typeface="Arial" panose="020B0604020202020204" pitchFamily="34" charset="0"/>
                <a:ea typeface="Times New Roman" panose="02020603050405020304" pitchFamily="18" charset="0"/>
              </a:rPr>
              <a:t>Operación contra el tráfico de seres humanos a nivel internacional; se investigó desde el año 2014 hasta la actualidad, estructura criminal que enviaba personas de manera ilegal, con destino a los Estados Unidos y países de Europa como España, China, Bélgica, Republica Checa, entre otros, mediante la utilización de cédulas colombianas, cédulas de extranjería, visas, cartas de invitación y demás documentos exigidos, que permitían solicitar la visa Schengen para el ingreso a </a:t>
            </a:r>
            <a:r>
              <a:rPr lang="es-CO" sz="2000" dirty="0">
                <a:solidFill>
                  <a:schemeClr val="bg1"/>
                </a:solidFill>
                <a:latin typeface="Arial" panose="020B0604020202020204" pitchFamily="34" charset="0"/>
                <a:ea typeface="Times New Roman" panose="02020603050405020304" pitchFamily="18" charset="0"/>
              </a:rPr>
              <a:t>dichos</a:t>
            </a:r>
            <a:r>
              <a:rPr lang="es-CO" sz="2000" dirty="0">
                <a:solidFill>
                  <a:schemeClr val="bg1"/>
                </a:solidFill>
                <a:effectLst/>
                <a:latin typeface="Arial" panose="020B0604020202020204" pitchFamily="34" charset="0"/>
                <a:ea typeface="Times New Roman" panose="02020603050405020304" pitchFamily="18" charset="0"/>
              </a:rPr>
              <a:t> países.</a:t>
            </a:r>
            <a:endParaRPr lang="es-CO" sz="2000" dirty="0">
              <a:solidFill>
                <a:schemeClr val="bg1"/>
              </a:solidFill>
            </a:endParaRPr>
          </a:p>
          <a:p>
            <a:endParaRPr lang="es-CO" dirty="0">
              <a:solidFill>
                <a:schemeClr val="bg1"/>
              </a:solidFill>
            </a:endParaRPr>
          </a:p>
          <a:p>
            <a:r>
              <a:rPr lang="es-CO" b="1" i="1" u="sng" dirty="0">
                <a:solidFill>
                  <a:schemeClr val="bg1"/>
                </a:solidFill>
                <a:latin typeface="Arial" panose="020B0604020202020204" pitchFamily="34" charset="0"/>
                <a:cs typeface="Arial" panose="020B0604020202020204" pitchFamily="34" charset="0"/>
              </a:rPr>
              <a:t>Línea de tiempo:</a:t>
            </a:r>
            <a:r>
              <a:rPr lang="es-CO" b="1" dirty="0">
                <a:solidFill>
                  <a:schemeClr val="bg1"/>
                </a:solidFill>
                <a:latin typeface="Arial" panose="020B0604020202020204" pitchFamily="34" charset="0"/>
                <a:cs typeface="Arial" panose="020B0604020202020204" pitchFamily="34" charset="0"/>
              </a:rPr>
              <a:t> </a:t>
            </a:r>
            <a:r>
              <a:rPr lang="es-CO" dirty="0">
                <a:solidFill>
                  <a:schemeClr val="bg1"/>
                </a:solidFill>
                <a:latin typeface="Arial" panose="020B0604020202020204" pitchFamily="34" charset="0"/>
              </a:rPr>
              <a:t>año 2014 al año 2019</a:t>
            </a:r>
          </a:p>
          <a:p>
            <a:endParaRPr lang="es-CO" dirty="0">
              <a:solidFill>
                <a:schemeClr val="bg1"/>
              </a:solidFill>
              <a:latin typeface="Arial" panose="020B0604020202020204" pitchFamily="34" charset="0"/>
            </a:endParaRPr>
          </a:p>
          <a:p>
            <a:r>
              <a:rPr lang="es-CO" b="1" i="1" u="sng" dirty="0">
                <a:solidFill>
                  <a:schemeClr val="bg1"/>
                </a:solidFill>
                <a:latin typeface="Arial" panose="020B0604020202020204" pitchFamily="34" charset="0"/>
              </a:rPr>
              <a:t>Zona de Influencia: </a:t>
            </a:r>
          </a:p>
          <a:p>
            <a:pPr algn="just">
              <a:lnSpc>
                <a:spcPct val="107000"/>
              </a:lnSpc>
              <a:spcAft>
                <a:spcPts val="800"/>
              </a:spcAft>
            </a:pPr>
            <a:r>
              <a:rPr lang="es-CO" sz="1800" b="1"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Nacional</a:t>
            </a:r>
            <a:r>
              <a:rPr lang="es-CO" sz="180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 </a:t>
            </a:r>
            <a:r>
              <a:rPr lang="es-CO" sz="1800" b="1"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  </a:t>
            </a:r>
            <a:r>
              <a:rPr lang="es-CO" sz="180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Ipiales-Bogotá</a:t>
            </a:r>
            <a:endParaRPr lang="es-CO"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es-CO" sz="1800" b="1"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Trasnacional</a:t>
            </a:r>
            <a:r>
              <a:rPr lang="es-CO" sz="180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 </a:t>
            </a:r>
            <a:r>
              <a:rPr lang="es-CO" sz="1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Colombia-Centro América-Europa o Estados Unidos. </a:t>
            </a:r>
            <a:endParaRPr lang="es-CO"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s-CO" dirty="0">
              <a:solidFill>
                <a:schemeClr val="bg1"/>
              </a:solidFill>
              <a:latin typeface="Arial" panose="020B0604020202020204" pitchFamily="34" charset="0"/>
            </a:endParaRPr>
          </a:p>
          <a:p>
            <a:endParaRPr lang="es-CO" dirty="0">
              <a:solidFill>
                <a:schemeClr val="bg1"/>
              </a:solidFill>
            </a:endParaRPr>
          </a:p>
        </p:txBody>
      </p:sp>
    </p:spTree>
    <p:extLst>
      <p:ext uri="{BB962C8B-B14F-4D97-AF65-F5344CB8AC3E}">
        <p14:creationId xmlns:p14="http://schemas.microsoft.com/office/powerpoint/2010/main" val="4186574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decel="4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8" name="Entrada de lápiz 7">
                <a:extLst>
                  <a:ext uri="{FF2B5EF4-FFF2-40B4-BE49-F238E27FC236}">
                    <a16:creationId xmlns:a16="http://schemas.microsoft.com/office/drawing/2014/main" id="{F0C6416C-5768-DECD-BC5D-8E49EB574E36}"/>
                  </a:ext>
                </a:extLst>
              </p14:cNvPr>
              <p14:cNvContentPartPr/>
              <p14:nvPr/>
            </p14:nvContentPartPr>
            <p14:xfrm>
              <a:off x="3882434" y="3572723"/>
              <a:ext cx="360" cy="360"/>
            </p14:xfrm>
          </p:contentPart>
        </mc:Choice>
        <mc:Fallback xmlns="">
          <p:pic>
            <p:nvPicPr>
              <p:cNvPr id="8" name="Entrada de lápiz 7">
                <a:extLst>
                  <a:ext uri="{FF2B5EF4-FFF2-40B4-BE49-F238E27FC236}">
                    <a16:creationId xmlns:a16="http://schemas.microsoft.com/office/drawing/2014/main" id="{F0C6416C-5768-DECD-BC5D-8E49EB574E36}"/>
                  </a:ext>
                </a:extLst>
              </p:cNvPr>
              <p:cNvPicPr/>
              <p:nvPr/>
            </p:nvPicPr>
            <p:blipFill>
              <a:blip r:embed="rId3"/>
              <a:stretch>
                <a:fillRect/>
              </a:stretch>
            </p:blipFill>
            <p:spPr>
              <a:xfrm>
                <a:off x="3864434" y="3555083"/>
                <a:ext cx="36000" cy="36000"/>
              </a:xfrm>
              <a:prstGeom prst="rect">
                <a:avLst/>
              </a:prstGeom>
            </p:spPr>
          </p:pic>
        </mc:Fallback>
      </mc:AlternateContent>
      <p:pic>
        <p:nvPicPr>
          <p:cNvPr id="9" name="Imagen 8">
            <a:extLst>
              <a:ext uri="{FF2B5EF4-FFF2-40B4-BE49-F238E27FC236}">
                <a16:creationId xmlns:a16="http://schemas.microsoft.com/office/drawing/2014/main" id="{BB4ECC8A-4782-9D86-1C3B-5094CFC40CC1}"/>
              </a:ext>
            </a:extLst>
          </p:cNvPr>
          <p:cNvPicPr>
            <a:picLocks noChangeAspect="1"/>
          </p:cNvPicPr>
          <p:nvPr/>
        </p:nvPicPr>
        <p:blipFill rotWithShape="1">
          <a:blip r:embed="rId4"/>
          <a:srcRect l="2884" t="16956" r="2038" b="13025"/>
          <a:stretch/>
        </p:blipFill>
        <p:spPr>
          <a:xfrm>
            <a:off x="0" y="1"/>
            <a:ext cx="12183194" cy="6858000"/>
          </a:xfrm>
          <a:prstGeom prst="rect">
            <a:avLst/>
          </a:prstGeom>
        </p:spPr>
      </p:pic>
      <mc:AlternateContent xmlns:mc="http://schemas.openxmlformats.org/markup-compatibility/2006" xmlns:p14="http://schemas.microsoft.com/office/powerpoint/2010/main">
        <mc:Choice Requires="p14">
          <p:contentPart p14:bwMode="auto" r:id="rId5">
            <p14:nvContentPartPr>
              <p14:cNvPr id="11" name="Entrada de lápiz 10">
                <a:extLst>
                  <a:ext uri="{FF2B5EF4-FFF2-40B4-BE49-F238E27FC236}">
                    <a16:creationId xmlns:a16="http://schemas.microsoft.com/office/drawing/2014/main" id="{E126A59C-CA33-FD29-8A71-4AD3D06FE498}"/>
                  </a:ext>
                </a:extLst>
              </p14:cNvPr>
              <p14:cNvContentPartPr/>
              <p14:nvPr/>
            </p14:nvContentPartPr>
            <p14:xfrm>
              <a:off x="4613954" y="3770003"/>
              <a:ext cx="360" cy="360"/>
            </p14:xfrm>
          </p:contentPart>
        </mc:Choice>
        <mc:Fallback xmlns="">
          <p:pic>
            <p:nvPicPr>
              <p:cNvPr id="11" name="Entrada de lápiz 10">
                <a:extLst>
                  <a:ext uri="{FF2B5EF4-FFF2-40B4-BE49-F238E27FC236}">
                    <a16:creationId xmlns:a16="http://schemas.microsoft.com/office/drawing/2014/main" id="{E126A59C-CA33-FD29-8A71-4AD3D06FE498}"/>
                  </a:ext>
                </a:extLst>
              </p:cNvPr>
              <p:cNvPicPr/>
              <p:nvPr/>
            </p:nvPicPr>
            <p:blipFill>
              <a:blip r:embed="rId6"/>
              <a:stretch>
                <a:fillRect/>
              </a:stretch>
            </p:blipFill>
            <p:spPr>
              <a:xfrm>
                <a:off x="4604954" y="376136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6" name="Entrada de lápiz 15">
                <a:extLst>
                  <a:ext uri="{FF2B5EF4-FFF2-40B4-BE49-F238E27FC236}">
                    <a16:creationId xmlns:a16="http://schemas.microsoft.com/office/drawing/2014/main" id="{D5400112-916B-102C-50A1-885FD47E522C}"/>
                  </a:ext>
                </a:extLst>
              </p14:cNvPr>
              <p14:cNvContentPartPr/>
              <p14:nvPr/>
            </p14:nvContentPartPr>
            <p14:xfrm>
              <a:off x="3299234" y="4589003"/>
              <a:ext cx="73080" cy="49320"/>
            </p14:xfrm>
          </p:contentPart>
        </mc:Choice>
        <mc:Fallback xmlns="">
          <p:pic>
            <p:nvPicPr>
              <p:cNvPr id="16" name="Entrada de lápiz 15">
                <a:extLst>
                  <a:ext uri="{FF2B5EF4-FFF2-40B4-BE49-F238E27FC236}">
                    <a16:creationId xmlns:a16="http://schemas.microsoft.com/office/drawing/2014/main" id="{D5400112-916B-102C-50A1-885FD47E522C}"/>
                  </a:ext>
                </a:extLst>
              </p:cNvPr>
              <p:cNvPicPr/>
              <p:nvPr/>
            </p:nvPicPr>
            <p:blipFill>
              <a:blip r:embed="rId8"/>
              <a:stretch>
                <a:fillRect/>
              </a:stretch>
            </p:blipFill>
            <p:spPr>
              <a:xfrm>
                <a:off x="3290234" y="4580363"/>
                <a:ext cx="90720" cy="66960"/>
              </a:xfrm>
              <a:prstGeom prst="rect">
                <a:avLst/>
              </a:prstGeom>
            </p:spPr>
          </p:pic>
        </mc:Fallback>
      </mc:AlternateContent>
      <p:cxnSp>
        <p:nvCxnSpPr>
          <p:cNvPr id="18" name="Conector recto de flecha 17">
            <a:extLst>
              <a:ext uri="{FF2B5EF4-FFF2-40B4-BE49-F238E27FC236}">
                <a16:creationId xmlns:a16="http://schemas.microsoft.com/office/drawing/2014/main" id="{28E89725-3013-C73B-59F4-B32C5BA8FE79}"/>
              </a:ext>
            </a:extLst>
          </p:cNvPr>
          <p:cNvCxnSpPr>
            <a:cxnSpLocks/>
          </p:cNvCxnSpPr>
          <p:nvPr/>
        </p:nvCxnSpPr>
        <p:spPr>
          <a:xfrm flipH="1">
            <a:off x="3372314" y="2606222"/>
            <a:ext cx="3174517" cy="1982781"/>
          </a:xfrm>
          <a:prstGeom prst="straightConnector1">
            <a:avLst/>
          </a:prstGeom>
          <a:ln w="3810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2" name="Conector recto de flecha 21">
            <a:extLst>
              <a:ext uri="{FF2B5EF4-FFF2-40B4-BE49-F238E27FC236}">
                <a16:creationId xmlns:a16="http://schemas.microsoft.com/office/drawing/2014/main" id="{559EEDAB-7D74-7F5A-B981-887E4A7EA15A}"/>
              </a:ext>
            </a:extLst>
          </p:cNvPr>
          <p:cNvCxnSpPr>
            <a:cxnSpLocks/>
          </p:cNvCxnSpPr>
          <p:nvPr/>
        </p:nvCxnSpPr>
        <p:spPr>
          <a:xfrm flipH="1">
            <a:off x="3372314" y="3190349"/>
            <a:ext cx="4350849" cy="1398654"/>
          </a:xfrm>
          <a:prstGeom prst="straightConnector1">
            <a:avLst/>
          </a:prstGeom>
          <a:ln w="3810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24" name="Gráfico 23" descr="Dinero">
            <a:extLst>
              <a:ext uri="{FF2B5EF4-FFF2-40B4-BE49-F238E27FC236}">
                <a16:creationId xmlns:a16="http://schemas.microsoft.com/office/drawing/2014/main" id="{63372C95-318E-ADFA-EF49-5B8426B5C9F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089630" y="2451262"/>
            <a:ext cx="457201" cy="457201"/>
          </a:xfrm>
          <a:prstGeom prst="rect">
            <a:avLst/>
          </a:prstGeom>
        </p:spPr>
      </p:pic>
      <p:pic>
        <p:nvPicPr>
          <p:cNvPr id="25" name="Gráfico 24" descr="Dinero">
            <a:extLst>
              <a:ext uri="{FF2B5EF4-FFF2-40B4-BE49-F238E27FC236}">
                <a16:creationId xmlns:a16="http://schemas.microsoft.com/office/drawing/2014/main" id="{8F1A2123-20B6-BE18-163B-0B05BBBEDB9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539976" y="5672032"/>
            <a:ext cx="457201" cy="457201"/>
          </a:xfrm>
          <a:prstGeom prst="rect">
            <a:avLst/>
          </a:prstGeom>
        </p:spPr>
      </p:pic>
      <p:pic>
        <p:nvPicPr>
          <p:cNvPr id="27" name="Gráfico 26" descr="Diana">
            <a:extLst>
              <a:ext uri="{FF2B5EF4-FFF2-40B4-BE49-F238E27FC236}">
                <a16:creationId xmlns:a16="http://schemas.microsoft.com/office/drawing/2014/main" id="{74E7C750-8407-0843-31D2-96E58ED4C4A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174224" y="4431144"/>
            <a:ext cx="371849" cy="371849"/>
          </a:xfrm>
          <a:prstGeom prst="rect">
            <a:avLst/>
          </a:prstGeom>
        </p:spPr>
      </p:pic>
      <p:cxnSp>
        <p:nvCxnSpPr>
          <p:cNvPr id="29" name="Conector: curvado 28">
            <a:extLst>
              <a:ext uri="{FF2B5EF4-FFF2-40B4-BE49-F238E27FC236}">
                <a16:creationId xmlns:a16="http://schemas.microsoft.com/office/drawing/2014/main" id="{318AA446-96DF-045D-89DC-DB29823E7D48}"/>
              </a:ext>
            </a:extLst>
          </p:cNvPr>
          <p:cNvCxnSpPr>
            <a:cxnSpLocks/>
            <a:stCxn id="56" idx="2"/>
            <a:endCxn id="27" idx="0"/>
          </p:cNvCxnSpPr>
          <p:nvPr/>
        </p:nvCxnSpPr>
        <p:spPr>
          <a:xfrm rot="16200000" flipH="1">
            <a:off x="2604698" y="3675693"/>
            <a:ext cx="598928" cy="911973"/>
          </a:xfrm>
          <a:prstGeom prst="curvedConnector3">
            <a:avLst>
              <a:gd name="adj1" fmla="val 50000"/>
            </a:avLst>
          </a:prstGeom>
          <a:ln w="2857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33" name="Gráfico 32" descr="Dinero">
            <a:extLst>
              <a:ext uri="{FF2B5EF4-FFF2-40B4-BE49-F238E27FC236}">
                <a16:creationId xmlns:a16="http://schemas.microsoft.com/office/drawing/2014/main" id="{C56CE03A-55F4-9E22-D29D-2B8170B0645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397273" y="3894625"/>
            <a:ext cx="371849" cy="371849"/>
          </a:xfrm>
          <a:prstGeom prst="rect">
            <a:avLst/>
          </a:prstGeom>
        </p:spPr>
      </p:pic>
      <p:pic>
        <p:nvPicPr>
          <p:cNvPr id="35" name="Gráfico 34" descr="Centro de llamadas">
            <a:extLst>
              <a:ext uri="{FF2B5EF4-FFF2-40B4-BE49-F238E27FC236}">
                <a16:creationId xmlns:a16="http://schemas.microsoft.com/office/drawing/2014/main" id="{41E26A63-4BCD-1670-80EF-051379558DD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483773" y="4535424"/>
            <a:ext cx="284804" cy="284804"/>
          </a:xfrm>
          <a:prstGeom prst="rect">
            <a:avLst/>
          </a:prstGeom>
        </p:spPr>
      </p:pic>
      <p:pic>
        <p:nvPicPr>
          <p:cNvPr id="37" name="Gráfico 36" descr="Grupo de hombres">
            <a:extLst>
              <a:ext uri="{FF2B5EF4-FFF2-40B4-BE49-F238E27FC236}">
                <a16:creationId xmlns:a16="http://schemas.microsoft.com/office/drawing/2014/main" id="{62FF5B9D-58F8-CAA4-FC10-E03B6D1D5194}"/>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604306" y="5392446"/>
            <a:ext cx="328542" cy="328542"/>
          </a:xfrm>
          <a:prstGeom prst="rect">
            <a:avLst/>
          </a:prstGeom>
        </p:spPr>
      </p:pic>
      <p:pic>
        <p:nvPicPr>
          <p:cNvPr id="39" name="Gráfico 38" descr="Hombre y mujer">
            <a:extLst>
              <a:ext uri="{FF2B5EF4-FFF2-40B4-BE49-F238E27FC236}">
                <a16:creationId xmlns:a16="http://schemas.microsoft.com/office/drawing/2014/main" id="{086909CD-E1B0-8F11-90F7-610503F093D1}"/>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6546831" y="2292729"/>
            <a:ext cx="304809" cy="304809"/>
          </a:xfrm>
          <a:prstGeom prst="rect">
            <a:avLst/>
          </a:prstGeom>
        </p:spPr>
      </p:pic>
      <p:cxnSp>
        <p:nvCxnSpPr>
          <p:cNvPr id="40" name="Conector: curvado 39">
            <a:extLst>
              <a:ext uri="{FF2B5EF4-FFF2-40B4-BE49-F238E27FC236}">
                <a16:creationId xmlns:a16="http://schemas.microsoft.com/office/drawing/2014/main" id="{6D2B946D-46A8-CFA6-E20D-C67445A2096D}"/>
              </a:ext>
            </a:extLst>
          </p:cNvPr>
          <p:cNvCxnSpPr>
            <a:cxnSpLocks/>
            <a:endCxn id="37" idx="3"/>
          </p:cNvCxnSpPr>
          <p:nvPr/>
        </p:nvCxnSpPr>
        <p:spPr>
          <a:xfrm rot="16200000" flipH="1">
            <a:off x="3331994" y="4955863"/>
            <a:ext cx="877516" cy="324192"/>
          </a:xfrm>
          <a:prstGeom prst="curvedConnector4">
            <a:avLst>
              <a:gd name="adj1" fmla="val 40640"/>
              <a:gd name="adj2" fmla="val 170514"/>
            </a:avLst>
          </a:prstGeom>
          <a:ln w="2857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42" name="Gráfico 41" descr="Dinero">
            <a:extLst>
              <a:ext uri="{FF2B5EF4-FFF2-40B4-BE49-F238E27FC236}">
                <a16:creationId xmlns:a16="http://schemas.microsoft.com/office/drawing/2014/main" id="{A3CE1168-BAF7-79DC-DBCC-62FA651D4E9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22509" y="5388285"/>
            <a:ext cx="457201" cy="457201"/>
          </a:xfrm>
          <a:prstGeom prst="rect">
            <a:avLst/>
          </a:prstGeom>
        </p:spPr>
      </p:pic>
      <p:pic>
        <p:nvPicPr>
          <p:cNvPr id="43" name="Gráfico 42" descr="Grupo de hombres">
            <a:extLst>
              <a:ext uri="{FF2B5EF4-FFF2-40B4-BE49-F238E27FC236}">
                <a16:creationId xmlns:a16="http://schemas.microsoft.com/office/drawing/2014/main" id="{891C1322-8E6F-06A2-3184-E7BA376A4705}"/>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2209237" y="2597538"/>
            <a:ext cx="328542" cy="328542"/>
          </a:xfrm>
          <a:prstGeom prst="rect">
            <a:avLst/>
          </a:prstGeom>
        </p:spPr>
      </p:pic>
      <p:cxnSp>
        <p:nvCxnSpPr>
          <p:cNvPr id="44" name="Conector: curvado 43">
            <a:extLst>
              <a:ext uri="{FF2B5EF4-FFF2-40B4-BE49-F238E27FC236}">
                <a16:creationId xmlns:a16="http://schemas.microsoft.com/office/drawing/2014/main" id="{8A8F5715-B855-7DB8-F572-739BEA93D528}"/>
              </a:ext>
            </a:extLst>
          </p:cNvPr>
          <p:cNvCxnSpPr>
            <a:cxnSpLocks/>
          </p:cNvCxnSpPr>
          <p:nvPr/>
        </p:nvCxnSpPr>
        <p:spPr>
          <a:xfrm rot="16200000" flipH="1">
            <a:off x="1851729" y="3055225"/>
            <a:ext cx="906138" cy="319305"/>
          </a:xfrm>
          <a:prstGeom prst="curvedConnector3">
            <a:avLst>
              <a:gd name="adj1" fmla="val -49359"/>
            </a:avLst>
          </a:prstGeom>
          <a:ln w="2857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50" name="Gráfico 49" descr="Chat">
            <a:extLst>
              <a:ext uri="{FF2B5EF4-FFF2-40B4-BE49-F238E27FC236}">
                <a16:creationId xmlns:a16="http://schemas.microsoft.com/office/drawing/2014/main" id="{D1888182-0B9B-2BEC-11A3-7FD77685911D}"/>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4475206" y="4069525"/>
            <a:ext cx="421312" cy="421312"/>
          </a:xfrm>
          <a:prstGeom prst="rect">
            <a:avLst/>
          </a:prstGeom>
        </p:spPr>
      </p:pic>
      <p:pic>
        <p:nvPicPr>
          <p:cNvPr id="52" name="Gráfico 51" descr="Sobre abierto">
            <a:extLst>
              <a:ext uri="{FF2B5EF4-FFF2-40B4-BE49-F238E27FC236}">
                <a16:creationId xmlns:a16="http://schemas.microsoft.com/office/drawing/2014/main" id="{D3D3FC4B-E448-C011-80B5-20CF67AA6D6C}"/>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4492275" y="3513620"/>
            <a:ext cx="421312" cy="414962"/>
          </a:xfrm>
          <a:prstGeom prst="rect">
            <a:avLst/>
          </a:prstGeom>
        </p:spPr>
      </p:pic>
      <p:pic>
        <p:nvPicPr>
          <p:cNvPr id="55" name="Gráfico 54" descr="Hombre y mujer">
            <a:extLst>
              <a:ext uri="{FF2B5EF4-FFF2-40B4-BE49-F238E27FC236}">
                <a16:creationId xmlns:a16="http://schemas.microsoft.com/office/drawing/2014/main" id="{B6B46D98-9046-8FA8-F62E-5E1F7EC9395A}"/>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3290658" y="5860494"/>
            <a:ext cx="304809" cy="304809"/>
          </a:xfrm>
          <a:prstGeom prst="rect">
            <a:avLst/>
          </a:prstGeom>
        </p:spPr>
      </p:pic>
      <p:pic>
        <p:nvPicPr>
          <p:cNvPr id="56" name="Gráfico 55" descr="Diana">
            <a:extLst>
              <a:ext uri="{FF2B5EF4-FFF2-40B4-BE49-F238E27FC236}">
                <a16:creationId xmlns:a16="http://schemas.microsoft.com/office/drawing/2014/main" id="{4810F710-35FD-0C4F-EF8B-FDD74095AED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283905" y="3503674"/>
            <a:ext cx="328542" cy="328542"/>
          </a:xfrm>
          <a:prstGeom prst="rect">
            <a:avLst/>
          </a:prstGeom>
        </p:spPr>
      </p:pic>
      <p:pic>
        <p:nvPicPr>
          <p:cNvPr id="60" name="Gráfico 59" descr="Diana">
            <a:extLst>
              <a:ext uri="{FF2B5EF4-FFF2-40B4-BE49-F238E27FC236}">
                <a16:creationId xmlns:a16="http://schemas.microsoft.com/office/drawing/2014/main" id="{8B01FDE8-16D6-D140-A423-E720C10F210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819672" y="3995143"/>
            <a:ext cx="328542" cy="328542"/>
          </a:xfrm>
          <a:prstGeom prst="rect">
            <a:avLst/>
          </a:prstGeom>
        </p:spPr>
      </p:pic>
      <p:pic>
        <p:nvPicPr>
          <p:cNvPr id="64" name="Gráfico 63" descr="Diana">
            <a:extLst>
              <a:ext uri="{FF2B5EF4-FFF2-40B4-BE49-F238E27FC236}">
                <a16:creationId xmlns:a16="http://schemas.microsoft.com/office/drawing/2014/main" id="{3CB2E8DD-50F2-3EDC-9B1D-002B1919366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917802" y="2649222"/>
            <a:ext cx="328542" cy="328542"/>
          </a:xfrm>
          <a:prstGeom prst="rect">
            <a:avLst/>
          </a:prstGeom>
        </p:spPr>
      </p:pic>
      <p:pic>
        <p:nvPicPr>
          <p:cNvPr id="66" name="Gráfico 65" descr="Documento">
            <a:extLst>
              <a:ext uri="{FF2B5EF4-FFF2-40B4-BE49-F238E27FC236}">
                <a16:creationId xmlns:a16="http://schemas.microsoft.com/office/drawing/2014/main" id="{BEBD70AE-1433-E508-FBB1-37CA550CD97A}"/>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2449425" y="4389174"/>
            <a:ext cx="371850" cy="371850"/>
          </a:xfrm>
          <a:prstGeom prst="rect">
            <a:avLst/>
          </a:prstGeom>
        </p:spPr>
      </p:pic>
      <p:pic>
        <p:nvPicPr>
          <p:cNvPr id="68" name="Gráfico 67" descr="Identificación de empleado">
            <a:extLst>
              <a:ext uri="{FF2B5EF4-FFF2-40B4-BE49-F238E27FC236}">
                <a16:creationId xmlns:a16="http://schemas.microsoft.com/office/drawing/2014/main" id="{67668016-CDBE-0DD5-2E0E-271957C93DD8}"/>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2411068" y="4739369"/>
            <a:ext cx="496964" cy="496964"/>
          </a:xfrm>
          <a:prstGeom prst="rect">
            <a:avLst/>
          </a:prstGeom>
        </p:spPr>
      </p:pic>
      <p:sp>
        <p:nvSpPr>
          <p:cNvPr id="69" name="Flecha: a la derecha con bandas 68">
            <a:extLst>
              <a:ext uri="{FF2B5EF4-FFF2-40B4-BE49-F238E27FC236}">
                <a16:creationId xmlns:a16="http://schemas.microsoft.com/office/drawing/2014/main" id="{B263947A-4E0C-9786-0098-4CD06F856B8F}"/>
              </a:ext>
            </a:extLst>
          </p:cNvPr>
          <p:cNvSpPr/>
          <p:nvPr/>
        </p:nvSpPr>
        <p:spPr>
          <a:xfrm rot="10800000">
            <a:off x="2769122" y="4521981"/>
            <a:ext cx="418653" cy="368474"/>
          </a:xfrm>
          <a:prstGeom prst="stripedRightArrow">
            <a:avLst>
              <a:gd name="adj1" fmla="val 50000"/>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71" name="CuadroTexto 70">
            <a:extLst>
              <a:ext uri="{FF2B5EF4-FFF2-40B4-BE49-F238E27FC236}">
                <a16:creationId xmlns:a16="http://schemas.microsoft.com/office/drawing/2014/main" id="{F0FE6207-91BD-810F-7867-19579129BE81}"/>
              </a:ext>
            </a:extLst>
          </p:cNvPr>
          <p:cNvSpPr txBox="1"/>
          <p:nvPr/>
        </p:nvSpPr>
        <p:spPr>
          <a:xfrm>
            <a:off x="901230" y="4384826"/>
            <a:ext cx="1538871" cy="646331"/>
          </a:xfrm>
          <a:prstGeom prst="rect">
            <a:avLst/>
          </a:prstGeom>
          <a:noFill/>
          <a:ln>
            <a:solidFill>
              <a:schemeClr val="tx1"/>
            </a:solidFill>
            <a:prstDash val="dash"/>
          </a:ln>
        </p:spPr>
        <p:txBody>
          <a:bodyPr wrap="square" rtlCol="0">
            <a:spAutoFit/>
          </a:bodyPr>
          <a:lstStyle/>
          <a:p>
            <a:pPr algn="ctr"/>
            <a:r>
              <a:rPr lang="es-CO" dirty="0">
                <a:solidFill>
                  <a:srgbClr val="FF0000"/>
                </a:solidFill>
              </a:rPr>
              <a:t>Visa </a:t>
            </a:r>
            <a:r>
              <a:rPr lang="es-CO" sz="1800" dirty="0">
                <a:solidFill>
                  <a:srgbClr val="FF0000"/>
                </a:solidFill>
                <a:effectLst/>
                <a:latin typeface="Arial" panose="020B0604020202020204" pitchFamily="34" charset="0"/>
                <a:ea typeface="Times New Roman" panose="02020603050405020304" pitchFamily="18" charset="0"/>
              </a:rPr>
              <a:t>Schengen</a:t>
            </a:r>
            <a:endParaRPr lang="es-CO" dirty="0">
              <a:solidFill>
                <a:srgbClr val="FF0000"/>
              </a:solidFill>
            </a:endParaRPr>
          </a:p>
        </p:txBody>
      </p:sp>
      <p:pic>
        <p:nvPicPr>
          <p:cNvPr id="73" name="Gráfico 72" descr="Casa">
            <a:extLst>
              <a:ext uri="{FF2B5EF4-FFF2-40B4-BE49-F238E27FC236}">
                <a16:creationId xmlns:a16="http://schemas.microsoft.com/office/drawing/2014/main" id="{B5692D79-1568-A812-67A2-DFBF56BA0632}"/>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6851640" y="1657427"/>
            <a:ext cx="421312" cy="421312"/>
          </a:xfrm>
          <a:prstGeom prst="rect">
            <a:avLst/>
          </a:prstGeom>
        </p:spPr>
      </p:pic>
      <p:pic>
        <p:nvPicPr>
          <p:cNvPr id="75" name="Gráfico 74" descr="Fábrica">
            <a:extLst>
              <a:ext uri="{FF2B5EF4-FFF2-40B4-BE49-F238E27FC236}">
                <a16:creationId xmlns:a16="http://schemas.microsoft.com/office/drawing/2014/main" id="{1189DAA0-8656-074C-FA1E-4F46CBFC434D}"/>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7723163" y="2908463"/>
            <a:ext cx="395937" cy="395937"/>
          </a:xfrm>
          <a:prstGeom prst="rect">
            <a:avLst/>
          </a:prstGeom>
        </p:spPr>
      </p:pic>
      <p:pic>
        <p:nvPicPr>
          <p:cNvPr id="3" name="Gráfico 2" descr="Coche">
            <a:extLst>
              <a:ext uri="{FF2B5EF4-FFF2-40B4-BE49-F238E27FC236}">
                <a16:creationId xmlns:a16="http://schemas.microsoft.com/office/drawing/2014/main" id="{F9AA6CEE-E6EE-2E2B-4E63-B848EEF54286}"/>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1661547" y="2986112"/>
            <a:ext cx="585818" cy="585818"/>
          </a:xfrm>
          <a:prstGeom prst="rect">
            <a:avLst/>
          </a:prstGeom>
        </p:spPr>
      </p:pic>
      <p:pic>
        <p:nvPicPr>
          <p:cNvPr id="5" name="Gráfico 4" descr="Avión">
            <a:extLst>
              <a:ext uri="{FF2B5EF4-FFF2-40B4-BE49-F238E27FC236}">
                <a16:creationId xmlns:a16="http://schemas.microsoft.com/office/drawing/2014/main" id="{BDA2A06D-D919-E0D0-6105-8B1DCCD55338}"/>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rot="2681588">
            <a:off x="5418608" y="3511337"/>
            <a:ext cx="641754" cy="641754"/>
          </a:xfrm>
          <a:prstGeom prst="rect">
            <a:avLst/>
          </a:prstGeom>
        </p:spPr>
      </p:pic>
      <p:pic>
        <p:nvPicPr>
          <p:cNvPr id="7" name="Gráfico 6" descr="Crucero">
            <a:extLst>
              <a:ext uri="{FF2B5EF4-FFF2-40B4-BE49-F238E27FC236}">
                <a16:creationId xmlns:a16="http://schemas.microsoft.com/office/drawing/2014/main" id="{96282C01-DDC7-92EB-78F7-4ADE41FBEB4D}"/>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600541" y="3044454"/>
            <a:ext cx="537728" cy="537728"/>
          </a:xfrm>
          <a:prstGeom prst="rect">
            <a:avLst/>
          </a:prstGeom>
        </p:spPr>
      </p:pic>
      <p:pic>
        <p:nvPicPr>
          <p:cNvPr id="12" name="Gráfico 11" descr="Camión">
            <a:extLst>
              <a:ext uri="{FF2B5EF4-FFF2-40B4-BE49-F238E27FC236}">
                <a16:creationId xmlns:a16="http://schemas.microsoft.com/office/drawing/2014/main" id="{FCBB2998-8EE9-0424-9A44-5ECC92A3332A}"/>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2854885" y="3512012"/>
            <a:ext cx="520201" cy="645232"/>
          </a:xfrm>
          <a:prstGeom prst="rect">
            <a:avLst/>
          </a:prstGeom>
        </p:spPr>
      </p:pic>
      <p:sp>
        <p:nvSpPr>
          <p:cNvPr id="36" name="CuadroTexto 35">
            <a:extLst>
              <a:ext uri="{FF2B5EF4-FFF2-40B4-BE49-F238E27FC236}">
                <a16:creationId xmlns:a16="http://schemas.microsoft.com/office/drawing/2014/main" id="{50325BCC-AEFF-A6C2-110D-F94B3C94DEA6}"/>
              </a:ext>
            </a:extLst>
          </p:cNvPr>
          <p:cNvSpPr txBox="1"/>
          <p:nvPr/>
        </p:nvSpPr>
        <p:spPr>
          <a:xfrm>
            <a:off x="1439801" y="1630043"/>
            <a:ext cx="1538871" cy="646331"/>
          </a:xfrm>
          <a:prstGeom prst="rect">
            <a:avLst/>
          </a:prstGeom>
          <a:noFill/>
          <a:ln>
            <a:solidFill>
              <a:schemeClr val="tx1"/>
            </a:solidFill>
            <a:prstDash val="dash"/>
          </a:ln>
        </p:spPr>
        <p:txBody>
          <a:bodyPr wrap="square" rtlCol="0">
            <a:spAutoFit/>
          </a:bodyPr>
          <a:lstStyle/>
          <a:p>
            <a:pPr algn="ctr"/>
            <a:r>
              <a:rPr lang="es-CO" dirty="0">
                <a:solidFill>
                  <a:srgbClr val="FF0000"/>
                </a:solidFill>
              </a:rPr>
              <a:t>SUEÑO AMERICANO</a:t>
            </a:r>
          </a:p>
        </p:txBody>
      </p:sp>
    </p:spTree>
    <p:extLst>
      <p:ext uri="{BB962C8B-B14F-4D97-AF65-F5344CB8AC3E}">
        <p14:creationId xmlns:p14="http://schemas.microsoft.com/office/powerpoint/2010/main" val="277163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2187 0.00532 L -0.02187 0.00555 C -0.0246 -0.06413 -0.02304 -0.01366 -0.02304 -0.1463 L -0.01953 -0.1463 C -0.01835 -0.15255 -0.01653 -0.15834 -0.01614 -0.16482 C -0.01562 -0.17176 -0.01614 -0.17871 -0.01718 -0.18542 C -0.0177 -0.18866 -0.0194 -0.19098 -0.0207 -0.19352 C -0.02447 -0.20116 -0.02552 -0.20209 -0.02994 -0.20788 C -0.03307 -0.21644 -0.03138 -0.2132 -0.03684 -0.22014 C -0.03802 -0.22176 -0.03906 -0.22315 -0.04036 -0.22431 C -0.0414 -0.22524 -0.04375 -0.22639 -0.04375 -0.22616 L -0.04375 -0.22639 C -0.04453 -0.23311 -0.04531 -0.24005 -0.04609 -0.247 C -0.04635 -0.24954 -0.04687 -0.25232 -0.04726 -0.2551 C -0.04765 -0.25857 -0.04791 -0.26204 -0.04843 -0.26528 C -0.04908 -0.27084 -0.05 -0.27616 -0.05065 -0.28172 C -0.05234 -0.29422 -0.04987 -0.29075 -0.05533 -0.29399 C -0.05612 -0.29607 -0.05651 -0.29885 -0.05755 -0.30024 C -0.05924 -0.30232 -0.06145 -0.30301 -0.06341 -0.3044 C -0.06666 -0.30649 -0.07226 -0.30903 -0.07487 -0.31042 C -0.08099 -0.30973 -0.08737 -0.31065 -0.09335 -0.30834 C -0.09492 -0.30788 -0.09557 -0.30417 -0.09687 -0.30232 C -0.09752 -0.30139 -0.0983 -0.30093 -0.09908 -0.30024 L -0.09791 -0.29607 C -0.09531 -0.30163 -0.09205 -0.30625 -0.08984 -0.3125 C -0.08841 -0.3169 -0.08841 -0.32223 -0.08763 -0.32686 C -0.0832 -0.35232 -0.08697 -0.32616 -0.08411 -0.35139 C -0.08385 -0.35417 -0.08333 -0.35695 -0.08294 -0.35973 C -0.08216 -0.36644 -0.08072 -0.38033 -0.08072 -0.3801 C -0.08112 -0.3963 -0.07148 -0.45764 -0.08763 -0.47663 C -0.08932 -0.47871 -0.0914 -0.47963 -0.09335 -0.48079 C -0.09596 -0.48241 -0.09869 -0.48357 -0.10143 -0.48473 C -0.10794 -0.48288 -0.11744 -0.48866 -0.12109 -0.47871 C -0.12565 -0.46598 -0.12018 -0.44862 -0.11992 -0.43357 C -0.11979 -0.4294 -0.11992 -0.42547 -0.11992 -0.4213 " pathEditMode="relative" rAng="0" ptsTypes="AAAAAAAAAAAAAAAAAAAAAAAAAAAAAAAAAAA">
                                      <p:cBhvr>
                                        <p:cTn id="6" dur="5000" fill="hold"/>
                                        <p:tgtEl>
                                          <p:spTgt spid="37"/>
                                        </p:tgtEl>
                                        <p:attrNameLst>
                                          <p:attrName>ppt_x</p:attrName>
                                          <p:attrName>ppt_y</p:attrName>
                                        </p:attrNameLst>
                                      </p:cBhvr>
                                      <p:rCtr x="-4766" y="-24514"/>
                                    </p:animMotion>
                                  </p:childTnLst>
                                </p:cTn>
                              </p:par>
                              <p:par>
                                <p:cTn id="7" presetID="0" presetClass="path" presetSubtype="0" accel="50000" decel="50000" fill="hold" nodeType="withEffect">
                                  <p:stCondLst>
                                    <p:cond delay="0"/>
                                  </p:stCondLst>
                                  <p:childTnLst>
                                    <p:animMotion origin="layout" path="M 0.00364 -0.00463 L 0.00364 -0.00463 C 0.00325 -0.02662 0.00338 -0.04861 0.00247 -0.07037 C 0.00221 -0.07546 0.00104 -0.08009 0.00013 -0.08472 C -0.00221 -0.09722 -0.00534 -0.11042 -0.00912 -0.12176 C -0.01029 -0.125 -0.01133 -0.1287 -0.01263 -0.13194 C -0.01511 -0.13819 -0.01797 -0.14421 -0.0207 -0.15046 C -0.02188 -0.15301 -0.02227 -0.15787 -0.02409 -0.15856 C -0.04714 -0.16875 -0.01393 -0.15393 -0.03216 -0.16273 C -0.03529 -0.16412 -0.03828 -0.16551 -0.04141 -0.1669 C -0.03724 -0.18518 -0.03763 -0.17963 -0.04024 -0.20995 C -0.0405 -0.21227 -0.04193 -0.21389 -0.04258 -0.21597 C -0.04336 -0.21875 -0.04336 -0.22268 -0.04492 -0.2243 C -0.04766 -0.22708 -0.05417 -0.22847 -0.05417 -0.22847 L -0.06224 -0.22639 L -0.07604 -0.22222 C -0.07409 -0.22731 -0.07266 -0.23055 -0.07136 -0.23657 C -0.07083 -0.23912 -0.0707 -0.24213 -0.07031 -0.24467 C -0.06992 -0.24676 -0.06953 -0.24884 -0.06914 -0.25092 C -0.06953 -0.25972 -0.06966 -0.26875 -0.07031 -0.27754 C -0.07057 -0.28264 -0.07214 -0.28611 -0.0737 -0.28981 C -0.07526 -0.29375 -0.07735 -0.29907 -0.07943 -0.30231 C -0.0806 -0.3037 -0.08164 -0.30532 -0.08294 -0.30625 C -0.08633 -0.30879 -0.09011 -0.30949 -0.09336 -0.3125 C -0.09935 -0.31782 -0.09623 -0.31574 -0.10261 -0.31852 C -0.11146 -0.31667 -0.12057 -0.3169 -0.12904 -0.3125 C -0.1306 -0.3118 -0.13047 -0.30694 -0.13021 -0.30417 C -0.13008 -0.30231 -0.128 -0.30023 -0.128 -0.30023 L -0.11992 -0.28796 " pathEditMode="relative" ptsTypes="AAAAAAAAAAAAAAAAAAAAAAAAAAAAA">
                                      <p:cBhvr>
                                        <p:cTn id="8" dur="4250" fill="hold"/>
                                        <p:tgtEl>
                                          <p:spTgt spid="42"/>
                                        </p:tgtEl>
                                        <p:attrNameLst>
                                          <p:attrName>ppt_x</p:attrName>
                                          <p:attrName>ppt_y</p:attrName>
                                        </p:attrNameLst>
                                      </p:cBhvr>
                                    </p:animMotion>
                                  </p:childTnLst>
                                </p:cTn>
                              </p:par>
                            </p:childTnLst>
                          </p:cTn>
                        </p:par>
                      </p:childTnLst>
                    </p:cTn>
                  </p:par>
                  <p:par>
                    <p:cTn id="9" fill="hold">
                      <p:stCondLst>
                        <p:cond delay="indefinite"/>
                      </p:stCondLst>
                      <p:childTnLst>
                        <p:par>
                          <p:cTn id="10" fill="hold">
                            <p:stCondLst>
                              <p:cond delay="0"/>
                            </p:stCondLst>
                            <p:childTnLst>
                              <p:par>
                                <p:cTn id="11" presetID="37" presetClass="path" presetSubtype="0" accel="50000" decel="50000" fill="hold" nodeType="clickEffect">
                                  <p:stCondLst>
                                    <p:cond delay="0"/>
                                  </p:stCondLst>
                                  <p:childTnLst>
                                    <p:animMotion origin="layout" path="M 2.5E-6 3.7037E-6 L -0.06836 0.03333 C -0.08255 0.03958 -0.10143 0.05625 -0.11979 0.07847 C -0.14063 0.10324 -0.1556 0.12708 -0.16433 0.14861 L -0.20742 0.24814 " pathEditMode="relative" rAng="8760000" ptsTypes="AAAAA">
                                      <p:cBhvr>
                                        <p:cTn id="12" dur="4500" fill="hold"/>
                                        <p:tgtEl>
                                          <p:spTgt spid="24"/>
                                        </p:tgtEl>
                                        <p:attrNameLst>
                                          <p:attrName>ppt_x</p:attrName>
                                          <p:attrName>ppt_y</p:attrName>
                                        </p:attrNameLst>
                                      </p:cBhvr>
                                      <p:rCtr x="-11211" y="10185"/>
                                    </p:animMotion>
                                  </p:childTnLst>
                                </p:cTn>
                              </p:par>
                              <p:par>
                                <p:cTn id="13" presetID="0" presetClass="path" presetSubtype="0" accel="50000" decel="50000" fill="hold" nodeType="withEffect">
                                  <p:stCondLst>
                                    <p:cond delay="0"/>
                                  </p:stCondLst>
                                  <p:childTnLst>
                                    <p:animMotion origin="layout" path="M 0.00443 0.00023 L 0.00443 0.00023 C 0.00013 0.00857 -0.00339 0.01806 -0.00833 0.025 C -0.02995 0.05463 -0.08372 0.08982 -0.09831 0.10093 C -0.10755 0.10787 -0.1168 0.11458 -0.12604 0.1213 C -0.13451 0.12755 -0.14336 0.13218 -0.15143 0.13982 C -0.15872 0.14676 -0.16628 0.15301 -0.17344 0.16042 C -0.1862 0.17361 -0.19883 0.1875 -0.21146 0.20139 C -0.22175 0.21273 -0.23346 0.22616 -0.24037 0.24445 C -0.2418 0.24861 -0.24349 0.25255 -0.24492 0.25671 C -0.24583 0.25949 -0.24635 0.2625 -0.24727 0.26505 C -0.24857 0.26875 -0.25039 0.27176 -0.25182 0.27523 C -0.25352 0.27917 -0.25495 0.28357 -0.25651 0.2875 C -0.25755 0.29051 -0.25885 0.29306 -0.2599 0.29583 C -0.26081 0.29792 -0.26133 0.3 -0.26224 0.30185 C -0.2655 0.3088 -0.26589 0.30671 -0.26797 0.31435 C -0.26862 0.31621 -0.27031 0.31968 -0.26914 0.32037 C -0.26771 0.3213 -0.26055 0.31088 -0.2599 0.31019 C -0.25794 0.30093 -0.25091 0.2713 -0.25065 0.26296 C -0.24935 0.18426 -0.24935 0.17824 -0.25768 0.12338 C -0.25912 0.11389 -0.26016 0.10394 -0.26224 0.09468 C -0.26445 0.08496 -0.27214 0.06204 -0.27604 0.05162 C -0.27865 0.04468 -0.28138 0.03773 -0.28425 0.03102 C -0.2888 0.02037 -0.29349 0.01111 -0.30039 0.0044 C -0.3069 -0.00185 -0.31927 -0.0118 -0.328 -0.01412 C -0.33333 -0.01528 -0.3388 -0.01551 -0.34414 -0.01597 C -0.35625 -0.01389 -0.36576 -0.01875 -0.37422 -0.0037 C -0.37539 -0.00162 -0.37578 0.00162 -0.37656 0.0044 C -0.37695 0.00996 -0.3776 0.01528 -0.3776 0.02083 C -0.3776 0.0257 -0.37656 0.03519 -0.37656 0.03519 " pathEditMode="relative" ptsTypes="AAAAAAAAAAAAAAAAAAAAAAAAAAAAAA">
                                      <p:cBhvr>
                                        <p:cTn id="14" dur="4250" fill="hold"/>
                                        <p:tgtEl>
                                          <p:spTgt spid="39"/>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0.00365 0.00093 L 0.00365 0.00093 C 0.00222 -0.00648 0.00104 -0.01435 -0.00091 -0.02153 C -0.00234 -0.02685 -0.00482 -0.03102 -0.00664 -0.03588 C -0.00794 -0.03912 -0.00911 -0.04259 -0.01015 -0.04606 C -0.01211 -0.05278 -0.01458 -0.06134 -0.01588 -0.06875 C -0.01719 -0.07546 -0.01823 -0.08241 -0.0194 -0.08912 C -0.01992 -0.09745 -0.02174 -0.12592 -0.02161 -0.13241 C -0.02135 -0.15416 -0.02109 -0.17616 -0.0194 -0.19791 C -0.01914 -0.20092 -0.01719 -0.20231 -0.01588 -0.20416 C -0.00937 -0.21389 -0.01562 -0.20347 -0.00898 -0.21018 C -0.00469 -0.21481 -0.00091 -0.22106 0.00365 -0.22454 C 0.00638 -0.22662 0.00925 -0.22801 0.01172 -0.23079 C 0.01511 -0.23426 0.01771 -0.23958 0.02097 -0.24305 C 0.02357 -0.24583 0.02643 -0.24699 0.02904 -0.2493 C 0.04089 -0.25926 0.05339 -0.27222 0.06602 -0.28009 C 0.07123 -0.28333 0.07682 -0.28518 0.08216 -0.28819 C 0.08646 -0.29074 0.0905 -0.29398 0.09479 -0.29653 C 0.10899 -0.3044 0.10729 -0.30139 0.12253 -0.30879 C 0.14531 -0.31967 0.1293 -0.31528 0.14792 -0.31898 L 0.16289 -0.32523 C 0.16719 -0.32708 0.17123 -0.32986 0.17552 -0.33125 C 0.18086 -0.33333 0.18633 -0.33403 0.19167 -0.33541 C 0.21419 -0.3419 0.19479 -0.33773 0.21602 -0.34166 C 0.22696 -0.34583 0.22722 -0.34629 0.23906 -0.34977 C 0.24557 -0.35185 0.25078 -0.35254 0.25742 -0.35393 C 0.26094 -0.35602 0.26432 -0.35879 0.26784 -0.35995 C 0.28633 -0.36643 0.27591 -0.35879 0.28972 -0.36412 C 0.30417 -0.36991 0.29987 -0.36967 0.31289 -0.37639 C 0.31589 -0.37801 0.31901 -0.3794 0.32214 -0.38055 C 0.32396 -0.38125 0.32591 -0.38171 0.32787 -0.38264 C 0.33138 -0.38449 0.33477 -0.38704 0.33828 -0.38889 C 0.3405 -0.38981 0.34284 -0.38981 0.34518 -0.39074 C 0.3625 -0.39791 0.34401 -0.39259 0.36133 -0.39699 C 0.36289 -0.39838 0.36693 -0.39861 0.36589 -0.40116 C 0.36459 -0.40463 0.36133 -0.40254 0.35899 -0.40324 C 0.34974 -0.40532 0.34974 -0.4044 0.34167 -0.40717 C 0.33802 -0.40856 0.33685 -0.40949 0.3336 -0.41134 C 0.32357 -0.4294 0.33633 -0.40741 0.32669 -0.42153 C 0.32539 -0.42338 0.32448 -0.42592 0.32318 -0.42778 C 0.31198 -0.44537 0.32201 -0.42801 0.31406 -0.44213 C 0.31328 -0.44491 0.31263 -0.44791 0.31172 -0.45023 C 0.31081 -0.45278 0.30899 -0.45393 0.30821 -0.45648 C 0.30703 -0.46018 0.3069 -0.46481 0.30599 -0.46875 C 0.30378 -0.47708 0.30065 -0.48472 0.29896 -0.49352 C 0.29818 -0.49745 0.29766 -0.50162 0.29675 -0.50579 C 0.2961 -0.50856 0.29492 -0.51111 0.2944 -0.51389 C 0.29349 -0.51852 0.29284 -0.52361 0.29206 -0.52824 C 0.29245 -0.54352 0.29128 -0.57685 0.29557 -0.59606 C 0.29597 -0.59791 0.29714 -0.59884 0.29792 -0.6 C 0.29935 -0.59745 0.30104 -0.59491 0.30248 -0.5919 C 0.30417 -0.58866 0.30534 -0.58472 0.30703 -0.58171 C 0.31068 -0.57569 0.31472 -0.5706 0.31862 -0.56528 C 0.32018 -0.56319 0.32188 -0.56157 0.32318 -0.55903 C 0.34336 -0.52338 0.31341 -0.57592 0.33594 -0.53866 C 0.34805 -0.51852 0.34401 -0.52384 0.35443 -0.5037 C 0.35755 -0.49745 0.36016 -0.49467 0.3625 -0.48727 C 0.36341 -0.48403 0.3638 -0.48032 0.36472 -0.47708 C 0.36693 -0.46921 0.36888 -0.46643 0.37057 -0.45856 C 0.3711 -0.45602 0.37136 -0.45301 0.37175 -0.45023 C 0.37136 -0.44074 0.37214 -0.43079 0.37057 -0.42153 C 0.36966 -0.4169 0.36472 -0.41134 0.36472 -0.41134 " pathEditMode="relative" ptsTypes="AAAAAAAAAAAAAAAAAAAAAAAAAAAAAAAAAAAAAAAAAAAAAAAAAAAAAAAAAAAAAA">
                                      <p:cBhvr>
                                        <p:cTn id="18" dur="4500" fill="hold"/>
                                        <p:tgtEl>
                                          <p:spTgt spid="55"/>
                                        </p:tgtEl>
                                        <p:attrNameLst>
                                          <p:attrName>ppt_x</p:attrName>
                                          <p:attrName>ppt_y</p:attrName>
                                        </p:attrNameLst>
                                      </p:cBhvr>
                                    </p:animMotion>
                                  </p:childTnLst>
                                </p:cTn>
                              </p:par>
                              <p:par>
                                <p:cTn id="19" presetID="0" presetClass="path" presetSubtype="0" accel="50000" decel="50000" fill="hold" nodeType="withEffect">
                                  <p:stCondLst>
                                    <p:cond delay="0"/>
                                  </p:stCondLst>
                                  <p:childTnLst>
                                    <p:animMotion origin="layout" path="M -0.01263 0.02777 L -0.01263 0.02777 C -0.01289 0.02708 -0.03085 -0.00903 -0.03333 -0.01736 C -0.03658 -0.02871 -0.03893 -0.04051 -0.0414 -0.05232 C -0.04257 -0.05787 -0.04401 -0.0632 -0.04492 -0.06875 C -0.04713 -0.08241 -0.04739 -0.08982 -0.0483 -0.10371 C -0.04765 -0.13519 -0.04752 -0.16667 -0.04609 -0.19792 C -0.04596 -0.20093 -0.04492 -0.20394 -0.04375 -0.20625 C -0.04283 -0.20764 -0.0414 -0.20718 -0.04023 -0.20834 C -0.03671 -0.21204 -0.03307 -0.21574 -0.02994 -0.22061 C -0.00768 -0.25324 -0.03268 -0.24213 0.01745 -0.2801 C 0.03282 -0.29167 0.0474 -0.30764 0.06355 -0.31482 C 0.07123 -0.31829 0.07904 -0.32153 0.08659 -0.32523 C 0.09323 -0.32824 0.09961 -0.33287 0.10625 -0.33542 C 0.11537 -0.33889 0.12474 -0.34121 0.13399 -0.34352 C 0.14102 -0.34561 0.15821 -0.34931 0.16628 -0.34977 L 0.27357 -0.35602 C 0.29428 -0.36829 0.27396 -0.35672 0.29323 -0.36621 C 0.29701 -0.36806 0.30092 -0.37014 0.30469 -0.37223 C 0.30704 -0.37361 0.30925 -0.37547 0.31159 -0.37639 C 0.31433 -0.37755 0.31706 -0.37778 0.31967 -0.37848 C 0.32162 -0.37986 0.32344 -0.38172 0.32553 -0.38264 C 0.32852 -0.3838 0.33516 -0.37917 0.33477 -0.38473 C 0.33412 -0.3919 0.32787 -0.39306 0.32435 -0.39699 C 0.2987 -0.42547 0.33659 -0.38218 0.30586 -0.41343 C 0.30378 -0.41551 0.30209 -0.41898 0.30013 -0.42153 C 0.29792 -0.42454 0.29532 -0.42662 0.29323 -0.42986 C 0.28946 -0.43542 0.28568 -0.44121 0.28282 -0.44815 C 0.27839 -0.45926 0.275 -0.4669 0.27123 -0.47894 C 0.26915 -0.48565 0.26667 -0.49213 0.2655 -0.49954 C 0.26472 -0.5044 0.26381 -0.50903 0.26316 -0.51389 C 0.26277 -0.51736 0.26237 -0.52061 0.26198 -0.52408 C 0.26068 -0.53704 0.26068 -0.53866 0.25977 -0.55278 C 0.26042 -0.5625 0.26003 -0.57269 0.26198 -0.58148 C 0.26329 -0.58704 0.26888 -0.59375 0.26888 -0.59375 C 0.27318 -0.5926 0.27774 -0.59283 0.28165 -0.58982 C 0.28568 -0.58658 0.28894 -0.58102 0.29206 -0.57547 C 0.3017 -0.55811 0.29441 -0.57199 0.30469 -0.54885 C 0.30925 -0.53843 0.31459 -0.52917 0.31862 -0.51806 C 0.32045 -0.5125 0.32266 -0.50718 0.32435 -0.50162 C 0.32566 -0.49699 0.32631 -0.49167 0.32774 -0.48727 C 0.32904 -0.48334 0.33086 -0.48033 0.33243 -0.47686 C 0.33959 -0.43195 0.32878 -0.49491 0.33933 -0.44815 C 0.3418 -0.4375 0.34141 -0.43033 0.34284 -0.41945 C 0.3431 -0.41736 0.34362 -0.41551 0.34402 -0.41343 C 0.34323 -0.4051 0.34388 -0.3963 0.33933 -0.39074 C 0.33737 -0.38843 0.33243 -0.38658 0.33243 -0.38658 L 0.33477 -0.39283 " pathEditMode="relative" ptsTypes="AAAAAAAAAAAAAAAAAAAAAAAAAAAAAAAAAAAAAAAAAAAAAAAA">
                                      <p:cBhvr>
                                        <p:cTn id="20" dur="5000" fill="hold"/>
                                        <p:tgtEl>
                                          <p:spTgt spid="25"/>
                                        </p:tgtEl>
                                        <p:attrNameLst>
                                          <p:attrName>ppt_x</p:attrName>
                                          <p:attrName>ppt_y</p:attrName>
                                        </p:attrNameLst>
                                      </p:cBhvr>
                                    </p:animMotion>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2500" fill="hold"/>
                                        <p:tgtEl>
                                          <p:spTgt spid="12"/>
                                        </p:tgtEl>
                                        <p:attrNameLst>
                                          <p:attrName>ppt_w</p:attrName>
                                        </p:attrNameLst>
                                      </p:cBhvr>
                                      <p:tavLst>
                                        <p:tav tm="0">
                                          <p:val>
                                            <p:fltVal val="0"/>
                                          </p:val>
                                        </p:tav>
                                        <p:tav tm="100000">
                                          <p:val>
                                            <p:strVal val="#ppt_w"/>
                                          </p:val>
                                        </p:tav>
                                      </p:tavLst>
                                    </p:anim>
                                    <p:anim calcmode="lin" valueType="num">
                                      <p:cBhvr>
                                        <p:cTn id="26" dur="2500" fill="hold"/>
                                        <p:tgtEl>
                                          <p:spTgt spid="12"/>
                                        </p:tgtEl>
                                        <p:attrNameLst>
                                          <p:attrName>ppt_h</p:attrName>
                                        </p:attrNameLst>
                                      </p:cBhvr>
                                      <p:tavLst>
                                        <p:tav tm="0">
                                          <p:val>
                                            <p:fltVal val="0"/>
                                          </p:val>
                                        </p:tav>
                                        <p:tav tm="100000">
                                          <p:val>
                                            <p:strVal val="#ppt_h"/>
                                          </p:val>
                                        </p:tav>
                                      </p:tavLst>
                                    </p:anim>
                                    <p:animEffect transition="in" filter="fade">
                                      <p:cBhvr>
                                        <p:cTn id="27" dur="2500"/>
                                        <p:tgtEl>
                                          <p:spTgt spid="12"/>
                                        </p:tgtEl>
                                      </p:cBhvr>
                                    </p:animEffect>
                                  </p:childTnLst>
                                </p:cTn>
                              </p:par>
                              <p:par>
                                <p:cTn id="28" presetID="6" presetClass="emph" presetSubtype="0" fill="hold" nodeType="withEffect">
                                  <p:stCondLst>
                                    <p:cond delay="0"/>
                                  </p:stCondLst>
                                  <p:childTnLst>
                                    <p:animScale>
                                      <p:cBhvr>
                                        <p:cTn id="29" dur="4250" fill="hold"/>
                                        <p:tgtEl>
                                          <p:spTgt spid="7"/>
                                        </p:tgtEl>
                                      </p:cBhvr>
                                      <p:by x="150000" y="150000"/>
                                    </p:animScale>
                                  </p:childTnLst>
                                </p:cTn>
                              </p:par>
                              <p:par>
                                <p:cTn id="30" presetID="6" presetClass="emph" presetSubtype="0" fill="hold" nodeType="withEffect">
                                  <p:stCondLst>
                                    <p:cond delay="0"/>
                                  </p:stCondLst>
                                  <p:childTnLst>
                                    <p:animScale>
                                      <p:cBhvr>
                                        <p:cTn id="31" dur="25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8" name="Rectangle: Rounded Corners 17">
            <a:extLst>
              <a:ext uri="{FF2B5EF4-FFF2-40B4-BE49-F238E27FC236}">
                <a16:creationId xmlns:a16="http://schemas.microsoft.com/office/drawing/2014/main" id="{68E41924-7946-8961-3F57-C8F153262E18}"/>
              </a:ext>
            </a:extLst>
          </p:cNvPr>
          <p:cNvSpPr/>
          <p:nvPr/>
        </p:nvSpPr>
        <p:spPr>
          <a:xfrm>
            <a:off x="9099755" y="5725373"/>
            <a:ext cx="2856248" cy="1036685"/>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12" name="Grupo 11">
            <a:extLst>
              <a:ext uri="{FF2B5EF4-FFF2-40B4-BE49-F238E27FC236}">
                <a16:creationId xmlns:a16="http://schemas.microsoft.com/office/drawing/2014/main" id="{823A31C6-CE67-7ADE-7657-9A9CBFF127A6}"/>
              </a:ext>
            </a:extLst>
          </p:cNvPr>
          <p:cNvGrpSpPr/>
          <p:nvPr/>
        </p:nvGrpSpPr>
        <p:grpSpPr>
          <a:xfrm>
            <a:off x="9281824" y="5799678"/>
            <a:ext cx="2534989" cy="872319"/>
            <a:chOff x="9281824" y="5799678"/>
            <a:chExt cx="2534989" cy="872319"/>
          </a:xfrm>
        </p:grpSpPr>
        <p:pic>
          <p:nvPicPr>
            <p:cNvPr id="9" name="Imagen 8">
              <a:extLst>
                <a:ext uri="{FF2B5EF4-FFF2-40B4-BE49-F238E27FC236}">
                  <a16:creationId xmlns:a16="http://schemas.microsoft.com/office/drawing/2014/main" id="{3570067D-A385-6B72-7835-42548F45D6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81824" y="5844856"/>
              <a:ext cx="783402" cy="781965"/>
            </a:xfrm>
            <a:prstGeom prst="rect">
              <a:avLst/>
            </a:prstGeom>
          </p:spPr>
        </p:pic>
        <p:pic>
          <p:nvPicPr>
            <p:cNvPr id="10" name="Imagen 9">
              <a:extLst>
                <a:ext uri="{FF2B5EF4-FFF2-40B4-BE49-F238E27FC236}">
                  <a16:creationId xmlns:a16="http://schemas.microsoft.com/office/drawing/2014/main" id="{BE3F274D-7F26-3AB8-A7CC-A2382CF1CD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7172" y="5877032"/>
              <a:ext cx="731690" cy="731690"/>
            </a:xfrm>
            <a:prstGeom prst="ellipse">
              <a:avLst/>
            </a:prstGeom>
          </p:spPr>
        </p:pic>
        <p:pic>
          <p:nvPicPr>
            <p:cNvPr id="11" name="Marcador de contenido 3">
              <a:extLst>
                <a:ext uri="{FF2B5EF4-FFF2-40B4-BE49-F238E27FC236}">
                  <a16:creationId xmlns:a16="http://schemas.microsoft.com/office/drawing/2014/main" id="{EE3D62D8-838B-8713-9D65-0F75F00C4827}"/>
                </a:ext>
              </a:extLst>
            </p:cNvPr>
            <p:cNvPicPr>
              <a:picLocks noChangeAspect="1"/>
            </p:cNvPicPr>
            <p:nvPr/>
          </p:nvPicPr>
          <p:blipFill>
            <a:blip r:embed="rId4" cstate="print">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a:off x="10944494" y="5799678"/>
              <a:ext cx="872319" cy="872319"/>
            </a:xfrm>
            <a:prstGeom prst="rect">
              <a:avLst/>
            </a:prstGeom>
          </p:spPr>
        </p:pic>
      </p:grpSp>
      <p:sp>
        <p:nvSpPr>
          <p:cNvPr id="18" name="CuadroTexto 17">
            <a:extLst>
              <a:ext uri="{FF2B5EF4-FFF2-40B4-BE49-F238E27FC236}">
                <a16:creationId xmlns:a16="http://schemas.microsoft.com/office/drawing/2014/main" id="{57A9E1F8-2044-EB74-5C74-F8DF8F109C66}"/>
              </a:ext>
            </a:extLst>
          </p:cNvPr>
          <p:cNvSpPr txBox="1"/>
          <p:nvPr/>
        </p:nvSpPr>
        <p:spPr>
          <a:xfrm>
            <a:off x="0" y="95942"/>
            <a:ext cx="12192000" cy="707886"/>
          </a:xfrm>
          <a:prstGeom prst="rect">
            <a:avLst/>
          </a:prstGeom>
          <a:noFill/>
        </p:spPr>
        <p:txBody>
          <a:bodyPr wrap="square" rtlCol="0">
            <a:spAutoFit/>
          </a:bodyPr>
          <a:lstStyle/>
          <a:p>
            <a:pPr algn="ctr"/>
            <a:r>
              <a:rPr lang="es-CO" sz="4000" b="1" dirty="0">
                <a:solidFill>
                  <a:schemeClr val="bg1"/>
                </a:solidFill>
              </a:rPr>
              <a:t>OPERACIÓN “HUAMAN” – Policía Nacional de Colombia</a:t>
            </a:r>
          </a:p>
        </p:txBody>
      </p:sp>
      <p:sp>
        <p:nvSpPr>
          <p:cNvPr id="13" name="CuadroTexto 12">
            <a:extLst>
              <a:ext uri="{FF2B5EF4-FFF2-40B4-BE49-F238E27FC236}">
                <a16:creationId xmlns:a16="http://schemas.microsoft.com/office/drawing/2014/main" id="{741326AF-6580-58C6-227A-D7456CA53306}"/>
              </a:ext>
            </a:extLst>
          </p:cNvPr>
          <p:cNvSpPr txBox="1"/>
          <p:nvPr/>
        </p:nvSpPr>
        <p:spPr>
          <a:xfrm>
            <a:off x="337060" y="707558"/>
            <a:ext cx="5702105" cy="5324535"/>
          </a:xfrm>
          <a:prstGeom prst="rect">
            <a:avLst/>
          </a:prstGeom>
          <a:noFill/>
        </p:spPr>
        <p:txBody>
          <a:bodyPr wrap="square" rtlCol="0">
            <a:spAutoFit/>
          </a:bodyPr>
          <a:lstStyle/>
          <a:p>
            <a:pPr algn="ctr"/>
            <a:r>
              <a:rPr lang="es-CO" sz="2000" b="1" i="1" u="sng" dirty="0">
                <a:solidFill>
                  <a:schemeClr val="bg1"/>
                </a:solidFill>
              </a:rPr>
              <a:t>RESULTADOS</a:t>
            </a:r>
          </a:p>
          <a:p>
            <a:pPr algn="just"/>
            <a:endParaRPr lang="es-CO" sz="2000" dirty="0">
              <a:solidFill>
                <a:schemeClr val="bg1"/>
              </a:solidFill>
            </a:endParaRPr>
          </a:p>
          <a:p>
            <a:pPr algn="just"/>
            <a:r>
              <a:rPr lang="es-ES" sz="2000" dirty="0">
                <a:solidFill>
                  <a:schemeClr val="bg1"/>
                </a:solidFill>
                <a:effectLst/>
                <a:latin typeface="Arial" panose="020B0604020202020204" pitchFamily="34" charset="0"/>
                <a:ea typeface="Times New Roman" panose="02020603050405020304" pitchFamily="18" charset="0"/>
              </a:rPr>
              <a:t>Se logró establecer que esta organización delincuencial, se dedicaba a traficar personas, donde varios de sus integrantes mantenían vínculos con funcionarios o exfuncionarios públicos, quienes CAPTARÓN un total $2.5 millones de dólares a través de giros nacionales e internacionales, producto de este ilícito. Asimismo, utilizaron los medios de comunicación, para coordinar el tráfico de migrantes a través de llamadas telefónicas, mensajes de texto y correo electrónico para el intercambio de información como fotografías de los migrantes, datos de vehículos para su transporte y datos de las personas que enviaron y recibieron giros.</a:t>
            </a:r>
            <a:endParaRPr lang="es-CO" sz="2000" dirty="0">
              <a:solidFill>
                <a:schemeClr val="bg1"/>
              </a:solidFill>
            </a:endParaRPr>
          </a:p>
        </p:txBody>
      </p:sp>
      <p:pic>
        <p:nvPicPr>
          <p:cNvPr id="1026" name="Imagen 1">
            <a:extLst>
              <a:ext uri="{FF2B5EF4-FFF2-40B4-BE49-F238E27FC236}">
                <a16:creationId xmlns:a16="http://schemas.microsoft.com/office/drawing/2014/main" id="{DC509B6D-9461-DCF9-EE32-EEA1D1CF21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8355" y="1167617"/>
            <a:ext cx="5777648" cy="4404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0355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decel="4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8" name="Rectangle: Rounded Corners 17">
            <a:extLst>
              <a:ext uri="{FF2B5EF4-FFF2-40B4-BE49-F238E27FC236}">
                <a16:creationId xmlns:a16="http://schemas.microsoft.com/office/drawing/2014/main" id="{68E41924-7946-8961-3F57-C8F153262E18}"/>
              </a:ext>
            </a:extLst>
          </p:cNvPr>
          <p:cNvSpPr/>
          <p:nvPr/>
        </p:nvSpPr>
        <p:spPr>
          <a:xfrm>
            <a:off x="9099755" y="5725373"/>
            <a:ext cx="2856248" cy="1036685"/>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12" name="Grupo 11">
            <a:extLst>
              <a:ext uri="{FF2B5EF4-FFF2-40B4-BE49-F238E27FC236}">
                <a16:creationId xmlns:a16="http://schemas.microsoft.com/office/drawing/2014/main" id="{823A31C6-CE67-7ADE-7657-9A9CBFF127A6}"/>
              </a:ext>
            </a:extLst>
          </p:cNvPr>
          <p:cNvGrpSpPr/>
          <p:nvPr/>
        </p:nvGrpSpPr>
        <p:grpSpPr>
          <a:xfrm>
            <a:off x="9281824" y="5799678"/>
            <a:ext cx="2534989" cy="872319"/>
            <a:chOff x="9281824" y="5799678"/>
            <a:chExt cx="2534989" cy="872319"/>
          </a:xfrm>
        </p:grpSpPr>
        <p:pic>
          <p:nvPicPr>
            <p:cNvPr id="9" name="Imagen 8">
              <a:extLst>
                <a:ext uri="{FF2B5EF4-FFF2-40B4-BE49-F238E27FC236}">
                  <a16:creationId xmlns:a16="http://schemas.microsoft.com/office/drawing/2014/main" id="{3570067D-A385-6B72-7835-42548F45D6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81824" y="5844856"/>
              <a:ext cx="783402" cy="781965"/>
            </a:xfrm>
            <a:prstGeom prst="rect">
              <a:avLst/>
            </a:prstGeom>
          </p:spPr>
        </p:pic>
        <p:pic>
          <p:nvPicPr>
            <p:cNvPr id="10" name="Imagen 9">
              <a:extLst>
                <a:ext uri="{FF2B5EF4-FFF2-40B4-BE49-F238E27FC236}">
                  <a16:creationId xmlns:a16="http://schemas.microsoft.com/office/drawing/2014/main" id="{BE3F274D-7F26-3AB8-A7CC-A2382CF1CD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7172" y="5877032"/>
              <a:ext cx="731690" cy="731690"/>
            </a:xfrm>
            <a:prstGeom prst="ellipse">
              <a:avLst/>
            </a:prstGeom>
          </p:spPr>
        </p:pic>
        <p:pic>
          <p:nvPicPr>
            <p:cNvPr id="11" name="Marcador de contenido 3">
              <a:extLst>
                <a:ext uri="{FF2B5EF4-FFF2-40B4-BE49-F238E27FC236}">
                  <a16:creationId xmlns:a16="http://schemas.microsoft.com/office/drawing/2014/main" id="{EE3D62D8-838B-8713-9D65-0F75F00C4827}"/>
                </a:ext>
              </a:extLst>
            </p:cNvPr>
            <p:cNvPicPr>
              <a:picLocks noChangeAspect="1"/>
            </p:cNvPicPr>
            <p:nvPr/>
          </p:nvPicPr>
          <p:blipFill>
            <a:blip r:embed="rId4" cstate="print">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a:off x="10944494" y="5799678"/>
              <a:ext cx="872319" cy="872319"/>
            </a:xfrm>
            <a:prstGeom prst="rect">
              <a:avLst/>
            </a:prstGeom>
          </p:spPr>
        </p:pic>
      </p:grpSp>
      <p:sp>
        <p:nvSpPr>
          <p:cNvPr id="18" name="CuadroTexto 17">
            <a:extLst>
              <a:ext uri="{FF2B5EF4-FFF2-40B4-BE49-F238E27FC236}">
                <a16:creationId xmlns:a16="http://schemas.microsoft.com/office/drawing/2014/main" id="{57A9E1F8-2044-EB74-5C74-F8DF8F109C66}"/>
              </a:ext>
            </a:extLst>
          </p:cNvPr>
          <p:cNvSpPr txBox="1"/>
          <p:nvPr/>
        </p:nvSpPr>
        <p:spPr>
          <a:xfrm>
            <a:off x="0" y="95942"/>
            <a:ext cx="12192000" cy="707886"/>
          </a:xfrm>
          <a:prstGeom prst="rect">
            <a:avLst/>
          </a:prstGeom>
          <a:noFill/>
        </p:spPr>
        <p:txBody>
          <a:bodyPr wrap="square" rtlCol="0">
            <a:spAutoFit/>
          </a:bodyPr>
          <a:lstStyle/>
          <a:p>
            <a:pPr algn="ctr"/>
            <a:r>
              <a:rPr lang="es-CO" sz="4000" b="1" dirty="0">
                <a:solidFill>
                  <a:schemeClr val="bg1"/>
                </a:solidFill>
              </a:rPr>
              <a:t>OPERACIÓN “HUAMAN” – Policía Nacional de Colombia</a:t>
            </a:r>
          </a:p>
        </p:txBody>
      </p:sp>
      <p:pic>
        <p:nvPicPr>
          <p:cNvPr id="2" name="Imagen 1">
            <a:extLst>
              <a:ext uri="{FF2B5EF4-FFF2-40B4-BE49-F238E27FC236}">
                <a16:creationId xmlns:a16="http://schemas.microsoft.com/office/drawing/2014/main" id="{1D638FD9-ED86-FA79-BC44-780B9606734B}"/>
              </a:ext>
            </a:extLst>
          </p:cNvPr>
          <p:cNvPicPr>
            <a:picLocks noChangeAspect="1"/>
          </p:cNvPicPr>
          <p:nvPr/>
        </p:nvPicPr>
        <p:blipFill>
          <a:blip r:embed="rId5"/>
          <a:stretch>
            <a:fillRect/>
          </a:stretch>
        </p:blipFill>
        <p:spPr>
          <a:xfrm>
            <a:off x="248888" y="972306"/>
            <a:ext cx="5345119" cy="2790226"/>
          </a:xfrm>
          <a:prstGeom prst="rect">
            <a:avLst/>
          </a:prstGeom>
        </p:spPr>
      </p:pic>
      <p:pic>
        <p:nvPicPr>
          <p:cNvPr id="3" name="Imagen 2">
            <a:extLst>
              <a:ext uri="{FF2B5EF4-FFF2-40B4-BE49-F238E27FC236}">
                <a16:creationId xmlns:a16="http://schemas.microsoft.com/office/drawing/2014/main" id="{EC4B238A-BF29-BF44-D777-CFA648AA0DDC}"/>
              </a:ext>
            </a:extLst>
          </p:cNvPr>
          <p:cNvPicPr>
            <a:picLocks noChangeAspect="1"/>
          </p:cNvPicPr>
          <p:nvPr/>
        </p:nvPicPr>
        <p:blipFill>
          <a:blip r:embed="rId6"/>
          <a:stretch>
            <a:fillRect/>
          </a:stretch>
        </p:blipFill>
        <p:spPr>
          <a:xfrm>
            <a:off x="5854667" y="972304"/>
            <a:ext cx="6172792" cy="4484115"/>
          </a:xfrm>
          <a:prstGeom prst="rect">
            <a:avLst/>
          </a:prstGeom>
        </p:spPr>
      </p:pic>
      <p:pic>
        <p:nvPicPr>
          <p:cNvPr id="4" name="Imagen 3">
            <a:extLst>
              <a:ext uri="{FF2B5EF4-FFF2-40B4-BE49-F238E27FC236}">
                <a16:creationId xmlns:a16="http://schemas.microsoft.com/office/drawing/2014/main" id="{27C60E93-882F-E2B1-2640-F3A3F3FBA458}"/>
              </a:ext>
            </a:extLst>
          </p:cNvPr>
          <p:cNvPicPr>
            <a:picLocks noChangeAspect="1"/>
          </p:cNvPicPr>
          <p:nvPr/>
        </p:nvPicPr>
        <p:blipFill>
          <a:blip r:embed="rId7"/>
          <a:stretch>
            <a:fillRect/>
          </a:stretch>
        </p:blipFill>
        <p:spPr>
          <a:xfrm>
            <a:off x="310008" y="3964574"/>
            <a:ext cx="5283999" cy="2797483"/>
          </a:xfrm>
          <a:prstGeom prst="rect">
            <a:avLst/>
          </a:prstGeom>
        </p:spPr>
      </p:pic>
    </p:spTree>
    <p:extLst>
      <p:ext uri="{BB962C8B-B14F-4D97-AF65-F5344CB8AC3E}">
        <p14:creationId xmlns:p14="http://schemas.microsoft.com/office/powerpoint/2010/main" val="54838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decel="4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46BC91C-EF1C-090D-6A75-A425FE311D54}"/>
              </a:ext>
            </a:extLst>
          </p:cNvPr>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Lst>
          </a:blip>
          <a:stretch>
            <a:fillRect/>
          </a:stretch>
        </p:blipFill>
        <p:spPr>
          <a:xfrm>
            <a:off x="-2" y="2713097"/>
            <a:ext cx="12192002" cy="1743075"/>
          </a:xfrm>
          <a:prstGeom prst="rect">
            <a:avLst/>
          </a:prstGeom>
        </p:spPr>
      </p:pic>
      <p:sp>
        <p:nvSpPr>
          <p:cNvPr id="8" name="Rectangle: Rounded Corners 17">
            <a:extLst>
              <a:ext uri="{FF2B5EF4-FFF2-40B4-BE49-F238E27FC236}">
                <a16:creationId xmlns:a16="http://schemas.microsoft.com/office/drawing/2014/main" id="{68E41924-7946-8961-3F57-C8F153262E18}"/>
              </a:ext>
            </a:extLst>
          </p:cNvPr>
          <p:cNvSpPr/>
          <p:nvPr/>
        </p:nvSpPr>
        <p:spPr>
          <a:xfrm>
            <a:off x="9099755" y="5725373"/>
            <a:ext cx="2856248" cy="1036685"/>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12" name="Grupo 11">
            <a:extLst>
              <a:ext uri="{FF2B5EF4-FFF2-40B4-BE49-F238E27FC236}">
                <a16:creationId xmlns:a16="http://schemas.microsoft.com/office/drawing/2014/main" id="{823A31C6-CE67-7ADE-7657-9A9CBFF127A6}"/>
              </a:ext>
            </a:extLst>
          </p:cNvPr>
          <p:cNvGrpSpPr/>
          <p:nvPr/>
        </p:nvGrpSpPr>
        <p:grpSpPr>
          <a:xfrm>
            <a:off x="9281824" y="5799678"/>
            <a:ext cx="2534989" cy="872319"/>
            <a:chOff x="9281824" y="5799678"/>
            <a:chExt cx="2534989" cy="872319"/>
          </a:xfrm>
        </p:grpSpPr>
        <p:pic>
          <p:nvPicPr>
            <p:cNvPr id="9" name="Imagen 8">
              <a:extLst>
                <a:ext uri="{FF2B5EF4-FFF2-40B4-BE49-F238E27FC236}">
                  <a16:creationId xmlns:a16="http://schemas.microsoft.com/office/drawing/2014/main" id="{3570067D-A385-6B72-7835-42548F45D6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81824" y="5844856"/>
              <a:ext cx="783402" cy="781965"/>
            </a:xfrm>
            <a:prstGeom prst="rect">
              <a:avLst/>
            </a:prstGeom>
          </p:spPr>
        </p:pic>
        <p:pic>
          <p:nvPicPr>
            <p:cNvPr id="10" name="Imagen 9">
              <a:extLst>
                <a:ext uri="{FF2B5EF4-FFF2-40B4-BE49-F238E27FC236}">
                  <a16:creationId xmlns:a16="http://schemas.microsoft.com/office/drawing/2014/main" id="{BE3F274D-7F26-3AB8-A7CC-A2382CF1CD1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87172" y="5877032"/>
              <a:ext cx="731690" cy="731690"/>
            </a:xfrm>
            <a:prstGeom prst="ellipse">
              <a:avLst/>
            </a:prstGeom>
          </p:spPr>
        </p:pic>
        <p:pic>
          <p:nvPicPr>
            <p:cNvPr id="11" name="Marcador de contenido 3">
              <a:extLst>
                <a:ext uri="{FF2B5EF4-FFF2-40B4-BE49-F238E27FC236}">
                  <a16:creationId xmlns:a16="http://schemas.microsoft.com/office/drawing/2014/main" id="{EE3D62D8-838B-8713-9D65-0F75F00C4827}"/>
                </a:ext>
              </a:extLst>
            </p:cNvPr>
            <p:cNvPicPr>
              <a:picLocks noChangeAspect="1"/>
            </p:cNvPicPr>
            <p:nvPr/>
          </p:nvPicPr>
          <p:blipFill>
            <a:blip r:embed="rId6" cstate="print">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a:off x="10944494" y="5799678"/>
              <a:ext cx="872319" cy="872319"/>
            </a:xfrm>
            <a:prstGeom prst="rect">
              <a:avLst/>
            </a:prstGeom>
          </p:spPr>
        </p:pic>
      </p:grpSp>
      <p:pic>
        <p:nvPicPr>
          <p:cNvPr id="3" name="Imagen 2">
            <a:extLst>
              <a:ext uri="{FF2B5EF4-FFF2-40B4-BE49-F238E27FC236}">
                <a16:creationId xmlns:a16="http://schemas.microsoft.com/office/drawing/2014/main" id="{9B8A4E3B-7B50-256B-DCE6-E017D0E57B9A}"/>
              </a:ext>
            </a:extLst>
          </p:cNvPr>
          <p:cNvPicPr>
            <a:picLocks noChangeAspect="1"/>
          </p:cNvPicPr>
          <p:nvPr/>
        </p:nvPicPr>
        <p:blipFill>
          <a:blip r:embed="rId7">
            <a:duotone>
              <a:prstClr val="black"/>
              <a:schemeClr val="tx2">
                <a:tint val="45000"/>
                <a:satMod val="400000"/>
              </a:schemeClr>
            </a:duotone>
          </a:blip>
          <a:stretch>
            <a:fillRect/>
          </a:stretch>
        </p:blipFill>
        <p:spPr>
          <a:xfrm>
            <a:off x="2670099" y="2567543"/>
            <a:ext cx="7003426" cy="2240990"/>
          </a:xfrm>
          <a:prstGeom prst="ellipse">
            <a:avLst/>
          </a:prstGeom>
          <a:ln>
            <a:noFill/>
          </a:ln>
          <a:effectLst>
            <a:softEdge rad="112500"/>
          </a:effectLst>
        </p:spPr>
      </p:pic>
      <p:sp>
        <p:nvSpPr>
          <p:cNvPr id="13" name="CuadroTexto 12">
            <a:extLst>
              <a:ext uri="{FF2B5EF4-FFF2-40B4-BE49-F238E27FC236}">
                <a16:creationId xmlns:a16="http://schemas.microsoft.com/office/drawing/2014/main" id="{0795C392-1E87-C88F-C849-B8835369B932}"/>
              </a:ext>
            </a:extLst>
          </p:cNvPr>
          <p:cNvSpPr txBox="1"/>
          <p:nvPr/>
        </p:nvSpPr>
        <p:spPr>
          <a:xfrm>
            <a:off x="-2" y="1345245"/>
            <a:ext cx="12192000" cy="1446550"/>
          </a:xfrm>
          <a:prstGeom prst="rect">
            <a:avLst/>
          </a:prstGeom>
          <a:noFill/>
        </p:spPr>
        <p:txBody>
          <a:bodyPr wrap="square" rtlCol="0">
            <a:spAutoFit/>
          </a:bodyPr>
          <a:lstStyle/>
          <a:p>
            <a:pPr algn="ctr"/>
            <a:r>
              <a:rPr lang="es-CO" sz="4800" b="1" dirty="0">
                <a:solidFill>
                  <a:srgbClr val="FFFF00"/>
                </a:solidFill>
                <a:effectLst>
                  <a:outerShdw blurRad="38100" dist="38100" dir="2700000" algn="tl">
                    <a:srgbClr val="000000">
                      <a:alpha val="43137"/>
                    </a:srgbClr>
                  </a:outerShdw>
                </a:effectLst>
              </a:rPr>
              <a:t>OPERACIÓN “CLAN BENJAMIN”</a:t>
            </a:r>
          </a:p>
          <a:p>
            <a:pPr algn="ctr"/>
            <a:r>
              <a:rPr lang="es-CO" sz="4000" b="1" dirty="0">
                <a:solidFill>
                  <a:srgbClr val="FFFF00"/>
                </a:solidFill>
                <a:effectLst>
                  <a:outerShdw blurRad="38100" dist="38100" dir="2700000" algn="tl">
                    <a:srgbClr val="000000">
                      <a:alpha val="43137"/>
                    </a:srgbClr>
                  </a:outerShdw>
                </a:effectLst>
              </a:rPr>
              <a:t>POLICÍA NACIONAL DE COLOMBIA</a:t>
            </a:r>
          </a:p>
        </p:txBody>
      </p:sp>
    </p:spTree>
    <p:extLst>
      <p:ext uri="{BB962C8B-B14F-4D97-AF65-F5344CB8AC3E}">
        <p14:creationId xmlns:p14="http://schemas.microsoft.com/office/powerpoint/2010/main" val="3414883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decel="4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8" name="Rectangle: Rounded Corners 17">
            <a:extLst>
              <a:ext uri="{FF2B5EF4-FFF2-40B4-BE49-F238E27FC236}">
                <a16:creationId xmlns:a16="http://schemas.microsoft.com/office/drawing/2014/main" id="{68E41924-7946-8961-3F57-C8F153262E18}"/>
              </a:ext>
            </a:extLst>
          </p:cNvPr>
          <p:cNvSpPr/>
          <p:nvPr/>
        </p:nvSpPr>
        <p:spPr>
          <a:xfrm>
            <a:off x="9099755" y="5725373"/>
            <a:ext cx="2856248" cy="1036685"/>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12" name="Grupo 11">
            <a:extLst>
              <a:ext uri="{FF2B5EF4-FFF2-40B4-BE49-F238E27FC236}">
                <a16:creationId xmlns:a16="http://schemas.microsoft.com/office/drawing/2014/main" id="{823A31C6-CE67-7ADE-7657-9A9CBFF127A6}"/>
              </a:ext>
            </a:extLst>
          </p:cNvPr>
          <p:cNvGrpSpPr/>
          <p:nvPr/>
        </p:nvGrpSpPr>
        <p:grpSpPr>
          <a:xfrm>
            <a:off x="9281824" y="5799678"/>
            <a:ext cx="2534989" cy="872319"/>
            <a:chOff x="9281824" y="5799678"/>
            <a:chExt cx="2534989" cy="872319"/>
          </a:xfrm>
        </p:grpSpPr>
        <p:pic>
          <p:nvPicPr>
            <p:cNvPr id="9" name="Imagen 8">
              <a:extLst>
                <a:ext uri="{FF2B5EF4-FFF2-40B4-BE49-F238E27FC236}">
                  <a16:creationId xmlns:a16="http://schemas.microsoft.com/office/drawing/2014/main" id="{3570067D-A385-6B72-7835-42548F45D6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81824" y="5844856"/>
              <a:ext cx="783402" cy="781965"/>
            </a:xfrm>
            <a:prstGeom prst="rect">
              <a:avLst/>
            </a:prstGeom>
          </p:spPr>
        </p:pic>
        <p:pic>
          <p:nvPicPr>
            <p:cNvPr id="10" name="Imagen 9">
              <a:extLst>
                <a:ext uri="{FF2B5EF4-FFF2-40B4-BE49-F238E27FC236}">
                  <a16:creationId xmlns:a16="http://schemas.microsoft.com/office/drawing/2014/main" id="{BE3F274D-7F26-3AB8-A7CC-A2382CF1CD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7172" y="5877032"/>
              <a:ext cx="731690" cy="731690"/>
            </a:xfrm>
            <a:prstGeom prst="ellipse">
              <a:avLst/>
            </a:prstGeom>
          </p:spPr>
        </p:pic>
        <p:pic>
          <p:nvPicPr>
            <p:cNvPr id="11" name="Marcador de contenido 3">
              <a:extLst>
                <a:ext uri="{FF2B5EF4-FFF2-40B4-BE49-F238E27FC236}">
                  <a16:creationId xmlns:a16="http://schemas.microsoft.com/office/drawing/2014/main" id="{EE3D62D8-838B-8713-9D65-0F75F00C4827}"/>
                </a:ext>
              </a:extLst>
            </p:cNvPr>
            <p:cNvPicPr>
              <a:picLocks noChangeAspect="1"/>
            </p:cNvPicPr>
            <p:nvPr/>
          </p:nvPicPr>
          <p:blipFill>
            <a:blip r:embed="rId4" cstate="print">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a:off x="10944494" y="5799678"/>
              <a:ext cx="872319" cy="872319"/>
            </a:xfrm>
            <a:prstGeom prst="rect">
              <a:avLst/>
            </a:prstGeom>
          </p:spPr>
        </p:pic>
      </p:grpSp>
      <p:sp>
        <p:nvSpPr>
          <p:cNvPr id="18" name="CuadroTexto 17">
            <a:extLst>
              <a:ext uri="{FF2B5EF4-FFF2-40B4-BE49-F238E27FC236}">
                <a16:creationId xmlns:a16="http://schemas.microsoft.com/office/drawing/2014/main" id="{57A9E1F8-2044-EB74-5C74-F8DF8F109C66}"/>
              </a:ext>
            </a:extLst>
          </p:cNvPr>
          <p:cNvSpPr txBox="1"/>
          <p:nvPr/>
        </p:nvSpPr>
        <p:spPr>
          <a:xfrm>
            <a:off x="0" y="95942"/>
            <a:ext cx="12192000" cy="646331"/>
          </a:xfrm>
          <a:prstGeom prst="rect">
            <a:avLst/>
          </a:prstGeom>
          <a:noFill/>
        </p:spPr>
        <p:txBody>
          <a:bodyPr wrap="square" rtlCol="0">
            <a:spAutoFit/>
          </a:bodyPr>
          <a:lstStyle/>
          <a:p>
            <a:pPr algn="ctr"/>
            <a:r>
              <a:rPr lang="es-CO" sz="3600" b="1" dirty="0">
                <a:solidFill>
                  <a:schemeClr val="bg1"/>
                </a:solidFill>
              </a:rPr>
              <a:t>OPERACIÓN “CLAN BENJAMIN” – Policía Nacional de Colombia</a:t>
            </a:r>
          </a:p>
        </p:txBody>
      </p:sp>
      <p:sp>
        <p:nvSpPr>
          <p:cNvPr id="13" name="CuadroTexto 12">
            <a:extLst>
              <a:ext uri="{FF2B5EF4-FFF2-40B4-BE49-F238E27FC236}">
                <a16:creationId xmlns:a16="http://schemas.microsoft.com/office/drawing/2014/main" id="{F2557794-C9E1-F4FE-B7E3-1F4ACE914DBA}"/>
              </a:ext>
            </a:extLst>
          </p:cNvPr>
          <p:cNvSpPr txBox="1"/>
          <p:nvPr/>
        </p:nvSpPr>
        <p:spPr>
          <a:xfrm>
            <a:off x="6714038" y="2152139"/>
            <a:ext cx="5347933" cy="3339889"/>
          </a:xfrm>
          <a:prstGeom prst="rect">
            <a:avLst/>
          </a:prstGeom>
          <a:noFill/>
        </p:spPr>
        <p:txBody>
          <a:bodyPr wrap="square">
            <a:spAutoFit/>
          </a:bodyPr>
          <a:lstStyle/>
          <a:p>
            <a:pPr algn="just">
              <a:lnSpc>
                <a:spcPct val="115000"/>
              </a:lnSpc>
              <a:spcAft>
                <a:spcPts val="1000"/>
              </a:spcAft>
            </a:pPr>
            <a:r>
              <a:rPr lang="es-CO" sz="1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Delitos: </a:t>
            </a:r>
          </a:p>
          <a:p>
            <a:pPr marL="285750" indent="-285750" algn="just">
              <a:spcAft>
                <a:spcPts val="1000"/>
              </a:spcAft>
              <a:buFont typeface="Wingdings" panose="05000000000000000000" pitchFamily="2" charset="2"/>
              <a:buChar char="q"/>
            </a:pPr>
            <a:r>
              <a:rPr lang="es-CO" sz="1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Concierto para delinquir agravado.</a:t>
            </a:r>
            <a:endParaRPr lang="es-CO"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gn="just">
              <a:spcAft>
                <a:spcPts val="1000"/>
              </a:spcAft>
              <a:buFont typeface="Wingdings" panose="05000000000000000000" pitchFamily="2" charset="2"/>
              <a:buChar char="q"/>
            </a:pPr>
            <a:r>
              <a:rPr lang="es-CO" sz="1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Trafico, fabricación o porte de estupefacientes.</a:t>
            </a:r>
          </a:p>
          <a:p>
            <a:pPr marL="285750" indent="-285750" algn="just">
              <a:spcAft>
                <a:spcPts val="1000"/>
              </a:spcAft>
              <a:buFont typeface="Wingdings" panose="05000000000000000000" pitchFamily="2" charset="2"/>
              <a:buChar char="q"/>
            </a:pPr>
            <a:r>
              <a:rPr lang="es-CO" sz="1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Turismo Sexual.</a:t>
            </a:r>
            <a:r>
              <a:rPr lang="es-CO"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p>
            <a:pPr marL="285750" indent="-285750" algn="just">
              <a:spcAft>
                <a:spcPts val="1000"/>
              </a:spcAft>
              <a:buFont typeface="Wingdings" panose="05000000000000000000" pitchFamily="2" charset="2"/>
              <a:buChar char="q"/>
            </a:pPr>
            <a:r>
              <a:rPr lang="es-CO" sz="1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Inducción a la prostitución.</a:t>
            </a:r>
            <a:endParaRPr lang="es-CO"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spcAft>
                <a:spcPts val="1000"/>
              </a:spcAft>
              <a:buFont typeface="Wingdings" panose="05000000000000000000" pitchFamily="2" charset="2"/>
              <a:buChar char="q"/>
            </a:pPr>
            <a:r>
              <a:rPr lang="es-CO" sz="1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Estímulo a la prostitución de menores. </a:t>
            </a:r>
            <a:endParaRPr lang="es-CO"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spcAft>
                <a:spcPts val="1000"/>
              </a:spcAft>
              <a:buFont typeface="Wingdings" panose="05000000000000000000" pitchFamily="2" charset="2"/>
              <a:buChar char="q"/>
            </a:pPr>
            <a:r>
              <a:rPr lang="es-CO" sz="1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Lavado de activos.</a:t>
            </a:r>
            <a:endParaRPr lang="es-CO"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spcAft>
                <a:spcPts val="1000"/>
              </a:spcAft>
              <a:buFont typeface="Wingdings" panose="05000000000000000000" pitchFamily="2" charset="2"/>
              <a:buChar char="q"/>
            </a:pPr>
            <a:r>
              <a:rPr lang="es-CO" sz="1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Enriquecimiento Ilícito de Particulares.</a:t>
            </a:r>
            <a:r>
              <a:rPr lang="es-ES" sz="1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s-CO"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CuadroTexto 13">
            <a:extLst>
              <a:ext uri="{FF2B5EF4-FFF2-40B4-BE49-F238E27FC236}">
                <a16:creationId xmlns:a16="http://schemas.microsoft.com/office/drawing/2014/main" id="{73406291-6BF2-749B-782B-8D6A0A74A9F1}"/>
              </a:ext>
            </a:extLst>
          </p:cNvPr>
          <p:cNvSpPr txBox="1"/>
          <p:nvPr/>
        </p:nvSpPr>
        <p:spPr>
          <a:xfrm>
            <a:off x="235997" y="5221827"/>
            <a:ext cx="6093500" cy="1155701"/>
          </a:xfrm>
          <a:prstGeom prst="rect">
            <a:avLst/>
          </a:prstGeom>
          <a:noFill/>
        </p:spPr>
        <p:txBody>
          <a:bodyPr wrap="square">
            <a:spAutoFit/>
          </a:bodyPr>
          <a:lstStyle/>
          <a:p>
            <a:pPr algn="just">
              <a:lnSpc>
                <a:spcPct val="115000"/>
              </a:lnSpc>
              <a:spcAft>
                <a:spcPts val="1000"/>
              </a:spcAft>
            </a:pPr>
            <a:r>
              <a:rPr lang="es-CO" sz="1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Ejecución Operacional:</a:t>
            </a:r>
            <a:r>
              <a:rPr lang="es-CO" sz="1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DIJIN-INTERPOL</a:t>
            </a:r>
            <a:endParaRPr lang="es-CO"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s-CO" sz="1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s-ES" sz="1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Lugar: </a:t>
            </a:r>
            <a:r>
              <a:rPr lang="es-ES" sz="1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Bogotá, Santa Marta, Cartagena, Barranquilla y Medellín. </a:t>
            </a:r>
            <a:endParaRPr lang="es-CO"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CuadroTexto 14">
            <a:extLst>
              <a:ext uri="{FF2B5EF4-FFF2-40B4-BE49-F238E27FC236}">
                <a16:creationId xmlns:a16="http://schemas.microsoft.com/office/drawing/2014/main" id="{C0583CC3-D6C2-DFCF-E800-463EA5C6D8F2}"/>
              </a:ext>
            </a:extLst>
          </p:cNvPr>
          <p:cNvSpPr txBox="1"/>
          <p:nvPr/>
        </p:nvSpPr>
        <p:spPr>
          <a:xfrm>
            <a:off x="384541" y="923311"/>
            <a:ext cx="11307787" cy="862800"/>
          </a:xfrm>
          <a:prstGeom prst="rect">
            <a:avLst/>
          </a:prstGeom>
          <a:noFill/>
          <a:ln w="57150">
            <a:solidFill>
              <a:srgbClr val="FFFF00"/>
            </a:solidFill>
            <a:prstDash val="sysDot"/>
          </a:ln>
        </p:spPr>
        <p:txBody>
          <a:bodyPr wrap="square" rtlCol="0">
            <a:spAutoFit/>
          </a:bodyPr>
          <a:lstStyle/>
          <a:p>
            <a:pPr algn="ctr">
              <a:lnSpc>
                <a:spcPct val="107000"/>
              </a:lnSpc>
              <a:spcAft>
                <a:spcPts val="800"/>
              </a:spcAft>
            </a:pPr>
            <a:r>
              <a:rPr lang="es-CO" sz="24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DESARTICULAR la organización denominada </a:t>
            </a:r>
            <a:r>
              <a:rPr lang="es-CO" sz="24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“CLAN BENJAMIN"</a:t>
            </a:r>
            <a:r>
              <a:rPr lang="es-CO" sz="24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dedicada a la trata de personas en la Región del Caribe Colombiano</a:t>
            </a:r>
            <a:endParaRPr lang="es-CO" sz="2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6" name="Imagen 15">
            <a:extLst>
              <a:ext uri="{FF2B5EF4-FFF2-40B4-BE49-F238E27FC236}">
                <a16:creationId xmlns:a16="http://schemas.microsoft.com/office/drawing/2014/main" id="{081AA582-7368-E261-EF5C-2D290D8688AA}"/>
              </a:ext>
            </a:extLst>
          </p:cNvPr>
          <p:cNvPicPr>
            <a:picLocks noChangeAspect="1"/>
          </p:cNvPicPr>
          <p:nvPr/>
        </p:nvPicPr>
        <p:blipFill>
          <a:blip r:embed="rId5"/>
          <a:stretch>
            <a:fillRect/>
          </a:stretch>
        </p:blipFill>
        <p:spPr>
          <a:xfrm>
            <a:off x="374542" y="1967149"/>
            <a:ext cx="5954955" cy="3625984"/>
          </a:xfrm>
          <a:prstGeom prst="rect">
            <a:avLst/>
          </a:prstGeom>
        </p:spPr>
      </p:pic>
    </p:spTree>
    <p:extLst>
      <p:ext uri="{BB962C8B-B14F-4D97-AF65-F5344CB8AC3E}">
        <p14:creationId xmlns:p14="http://schemas.microsoft.com/office/powerpoint/2010/main" val="103106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decel="4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8" name="Rectangle: Rounded Corners 17">
            <a:extLst>
              <a:ext uri="{FF2B5EF4-FFF2-40B4-BE49-F238E27FC236}">
                <a16:creationId xmlns:a16="http://schemas.microsoft.com/office/drawing/2014/main" id="{68E41924-7946-8961-3F57-C8F153262E18}"/>
              </a:ext>
            </a:extLst>
          </p:cNvPr>
          <p:cNvSpPr/>
          <p:nvPr/>
        </p:nvSpPr>
        <p:spPr>
          <a:xfrm>
            <a:off x="9099755" y="5725373"/>
            <a:ext cx="2856248" cy="1036685"/>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12" name="Grupo 11">
            <a:extLst>
              <a:ext uri="{FF2B5EF4-FFF2-40B4-BE49-F238E27FC236}">
                <a16:creationId xmlns:a16="http://schemas.microsoft.com/office/drawing/2014/main" id="{823A31C6-CE67-7ADE-7657-9A9CBFF127A6}"/>
              </a:ext>
            </a:extLst>
          </p:cNvPr>
          <p:cNvGrpSpPr/>
          <p:nvPr/>
        </p:nvGrpSpPr>
        <p:grpSpPr>
          <a:xfrm>
            <a:off x="9281824" y="5799678"/>
            <a:ext cx="2534989" cy="872319"/>
            <a:chOff x="9281824" y="5799678"/>
            <a:chExt cx="2534989" cy="872319"/>
          </a:xfrm>
        </p:grpSpPr>
        <p:pic>
          <p:nvPicPr>
            <p:cNvPr id="9" name="Imagen 8">
              <a:extLst>
                <a:ext uri="{FF2B5EF4-FFF2-40B4-BE49-F238E27FC236}">
                  <a16:creationId xmlns:a16="http://schemas.microsoft.com/office/drawing/2014/main" id="{3570067D-A385-6B72-7835-42548F45D6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81824" y="5844856"/>
              <a:ext cx="783402" cy="781965"/>
            </a:xfrm>
            <a:prstGeom prst="rect">
              <a:avLst/>
            </a:prstGeom>
          </p:spPr>
        </p:pic>
        <p:pic>
          <p:nvPicPr>
            <p:cNvPr id="10" name="Imagen 9">
              <a:extLst>
                <a:ext uri="{FF2B5EF4-FFF2-40B4-BE49-F238E27FC236}">
                  <a16:creationId xmlns:a16="http://schemas.microsoft.com/office/drawing/2014/main" id="{BE3F274D-7F26-3AB8-A7CC-A2382CF1CD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7172" y="5877032"/>
              <a:ext cx="731690" cy="731690"/>
            </a:xfrm>
            <a:prstGeom prst="ellipse">
              <a:avLst/>
            </a:prstGeom>
          </p:spPr>
        </p:pic>
        <p:pic>
          <p:nvPicPr>
            <p:cNvPr id="11" name="Marcador de contenido 3">
              <a:extLst>
                <a:ext uri="{FF2B5EF4-FFF2-40B4-BE49-F238E27FC236}">
                  <a16:creationId xmlns:a16="http://schemas.microsoft.com/office/drawing/2014/main" id="{EE3D62D8-838B-8713-9D65-0F75F00C4827}"/>
                </a:ext>
              </a:extLst>
            </p:cNvPr>
            <p:cNvPicPr>
              <a:picLocks noChangeAspect="1"/>
            </p:cNvPicPr>
            <p:nvPr/>
          </p:nvPicPr>
          <p:blipFill>
            <a:blip r:embed="rId4" cstate="print">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a:off x="10944494" y="5799678"/>
              <a:ext cx="872319" cy="872319"/>
            </a:xfrm>
            <a:prstGeom prst="rect">
              <a:avLst/>
            </a:prstGeom>
          </p:spPr>
        </p:pic>
      </p:grpSp>
      <p:sp>
        <p:nvSpPr>
          <p:cNvPr id="18" name="CuadroTexto 17">
            <a:extLst>
              <a:ext uri="{FF2B5EF4-FFF2-40B4-BE49-F238E27FC236}">
                <a16:creationId xmlns:a16="http://schemas.microsoft.com/office/drawing/2014/main" id="{57A9E1F8-2044-EB74-5C74-F8DF8F109C66}"/>
              </a:ext>
            </a:extLst>
          </p:cNvPr>
          <p:cNvSpPr txBox="1"/>
          <p:nvPr/>
        </p:nvSpPr>
        <p:spPr>
          <a:xfrm>
            <a:off x="0" y="95942"/>
            <a:ext cx="12192000" cy="1323439"/>
          </a:xfrm>
          <a:prstGeom prst="rect">
            <a:avLst/>
          </a:prstGeom>
          <a:noFill/>
        </p:spPr>
        <p:txBody>
          <a:bodyPr wrap="square" rtlCol="0">
            <a:spAutoFit/>
          </a:bodyPr>
          <a:lstStyle/>
          <a:p>
            <a:pPr algn="ctr"/>
            <a:r>
              <a:rPr lang="es-CO" sz="4000" b="1" dirty="0">
                <a:solidFill>
                  <a:schemeClr val="bg1"/>
                </a:solidFill>
              </a:rPr>
              <a:t>OPERACIÓN “CLAN BENJAMIN” – Policía Nacional de Colombia</a:t>
            </a:r>
          </a:p>
        </p:txBody>
      </p:sp>
      <p:sp>
        <p:nvSpPr>
          <p:cNvPr id="13" name="CuadroTexto 12">
            <a:extLst>
              <a:ext uri="{FF2B5EF4-FFF2-40B4-BE49-F238E27FC236}">
                <a16:creationId xmlns:a16="http://schemas.microsoft.com/office/drawing/2014/main" id="{B05F0913-772F-2045-3665-C76FCD388B0F}"/>
              </a:ext>
            </a:extLst>
          </p:cNvPr>
          <p:cNvSpPr txBox="1"/>
          <p:nvPr/>
        </p:nvSpPr>
        <p:spPr>
          <a:xfrm>
            <a:off x="403241" y="1419381"/>
            <a:ext cx="6595240" cy="4370427"/>
          </a:xfrm>
          <a:prstGeom prst="rect">
            <a:avLst/>
          </a:prstGeom>
          <a:noFill/>
        </p:spPr>
        <p:txBody>
          <a:bodyPr wrap="square">
            <a:spAutoFit/>
          </a:bodyPr>
          <a:lstStyle/>
          <a:p>
            <a:pPr algn="ctr"/>
            <a:r>
              <a:rPr lang="es-ES" b="1" dirty="0">
                <a:solidFill>
                  <a:schemeClr val="bg1"/>
                </a:solidFill>
              </a:rPr>
              <a:t>SE LOGRÓ ESTABLECER</a:t>
            </a:r>
          </a:p>
          <a:p>
            <a:pPr algn="ctr"/>
            <a:endParaRPr lang="es-ES" b="1" dirty="0">
              <a:solidFill>
                <a:schemeClr val="bg1"/>
              </a:solidFill>
            </a:endParaRPr>
          </a:p>
          <a:p>
            <a:pPr marL="285750" indent="-285750" algn="just">
              <a:buFont typeface="Wingdings" panose="05000000000000000000" pitchFamily="2" charset="2"/>
              <a:buChar char="v"/>
            </a:pPr>
            <a:r>
              <a:rPr lang="es-ES" dirty="0">
                <a:solidFill>
                  <a:schemeClr val="bg1"/>
                </a:solidFill>
              </a:rPr>
              <a:t>• El MODELO DE NEGOCIO ILEGAL de “Turismos Sexual y Venta de Drogas”.</a:t>
            </a:r>
          </a:p>
          <a:p>
            <a:pPr marL="285750" indent="-285750" algn="just">
              <a:buFont typeface="Wingdings" panose="05000000000000000000" pitchFamily="2" charset="2"/>
              <a:buChar char="v"/>
            </a:pPr>
            <a:r>
              <a:rPr lang="es-ES" dirty="0">
                <a:solidFill>
                  <a:schemeClr val="bg1"/>
                </a:solidFill>
              </a:rPr>
              <a:t>• La Mezcla de Dineros entre las actividades hoteleras y el turismo sexual. </a:t>
            </a:r>
          </a:p>
          <a:p>
            <a:pPr marL="285750" indent="-285750" algn="just">
              <a:buFont typeface="Wingdings" panose="05000000000000000000" pitchFamily="2" charset="2"/>
              <a:buChar char="v"/>
            </a:pPr>
            <a:r>
              <a:rPr lang="es-ES" dirty="0">
                <a:solidFill>
                  <a:schemeClr val="bg1"/>
                </a:solidFill>
              </a:rPr>
              <a:t>• La organización obtuvo ingresos por un monto de </a:t>
            </a:r>
            <a:r>
              <a:rPr lang="es-ES" sz="2000" b="1" dirty="0">
                <a:solidFill>
                  <a:schemeClr val="bg1"/>
                </a:solidFill>
              </a:rPr>
              <a:t>$10.820 millones de Pesos</a:t>
            </a:r>
            <a:r>
              <a:rPr lang="es-ES" dirty="0">
                <a:solidFill>
                  <a:schemeClr val="bg1"/>
                </a:solidFill>
              </a:rPr>
              <a:t> entre el periodo 2011 – 2017.</a:t>
            </a:r>
          </a:p>
          <a:p>
            <a:pPr marL="285750" indent="-285750" algn="just">
              <a:buFont typeface="Wingdings" panose="05000000000000000000" pitchFamily="2" charset="2"/>
              <a:buChar char="v"/>
            </a:pPr>
            <a:r>
              <a:rPr lang="es-ES" dirty="0">
                <a:solidFill>
                  <a:schemeClr val="bg1"/>
                </a:solidFill>
              </a:rPr>
              <a:t>• Incrementos patrimoniales por justificar por </a:t>
            </a:r>
            <a:r>
              <a:rPr lang="es-ES" sz="2000" b="1" dirty="0">
                <a:solidFill>
                  <a:schemeClr val="bg1"/>
                </a:solidFill>
              </a:rPr>
              <a:t>$12.341 millones de Pesos </a:t>
            </a:r>
            <a:r>
              <a:rPr lang="es-ES" dirty="0">
                <a:solidFill>
                  <a:schemeClr val="bg1"/>
                </a:solidFill>
              </a:rPr>
              <a:t>de los integrantes de la Organización “CLAN BENJAMÍN” entre el periodo 2011 – 2017.</a:t>
            </a:r>
          </a:p>
          <a:p>
            <a:pPr marL="285750" indent="-285750" algn="just">
              <a:buFont typeface="Wingdings" panose="05000000000000000000" pitchFamily="2" charset="2"/>
              <a:buChar char="v"/>
            </a:pPr>
            <a:r>
              <a:rPr lang="es-ES" dirty="0">
                <a:solidFill>
                  <a:schemeClr val="bg1"/>
                </a:solidFill>
              </a:rPr>
              <a:t>• El Flujo de Efectivo Ilegal de la Organización productos de sus actividades ilícitas. </a:t>
            </a:r>
          </a:p>
          <a:p>
            <a:pPr marL="285750" indent="-285750" algn="just">
              <a:buFont typeface="Wingdings" panose="05000000000000000000" pitchFamily="2" charset="2"/>
              <a:buChar char="v"/>
            </a:pPr>
            <a:r>
              <a:rPr lang="es-ES" dirty="0">
                <a:solidFill>
                  <a:schemeClr val="bg1"/>
                </a:solidFill>
              </a:rPr>
              <a:t>• Los Perfiles Económicos, financieros y Patrimoniales de los integrantes de la Organización.  </a:t>
            </a:r>
          </a:p>
        </p:txBody>
      </p:sp>
      <p:sp>
        <p:nvSpPr>
          <p:cNvPr id="15" name="CuadroTexto 14">
            <a:extLst>
              <a:ext uri="{FF2B5EF4-FFF2-40B4-BE49-F238E27FC236}">
                <a16:creationId xmlns:a16="http://schemas.microsoft.com/office/drawing/2014/main" id="{605F4886-AF5D-5EEC-17AD-DE1F09F5A3C8}"/>
              </a:ext>
            </a:extLst>
          </p:cNvPr>
          <p:cNvSpPr txBox="1"/>
          <p:nvPr/>
        </p:nvSpPr>
        <p:spPr>
          <a:xfrm>
            <a:off x="7347551" y="1300416"/>
            <a:ext cx="4844448" cy="708912"/>
          </a:xfrm>
          <a:prstGeom prst="rect">
            <a:avLst/>
          </a:prstGeom>
          <a:noFill/>
        </p:spPr>
        <p:txBody>
          <a:bodyPr wrap="square">
            <a:spAutoFit/>
          </a:bodyPr>
          <a:lstStyle/>
          <a:p>
            <a:pPr algn="just">
              <a:lnSpc>
                <a:spcPct val="115000"/>
              </a:lnSpc>
              <a:spcAft>
                <a:spcPts val="1000"/>
              </a:spcAft>
            </a:pPr>
            <a:r>
              <a:rPr lang="es-ES" sz="1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Capturas: </a:t>
            </a:r>
            <a:r>
              <a:rPr lang="es-ES" sz="1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08 integrantes de la Organización “CLAN BENJAMÍN”.</a:t>
            </a:r>
            <a:endParaRPr lang="es-CO"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6" name="Imagen 15">
            <a:extLst>
              <a:ext uri="{FF2B5EF4-FFF2-40B4-BE49-F238E27FC236}">
                <a16:creationId xmlns:a16="http://schemas.microsoft.com/office/drawing/2014/main" id="{66CFA184-51C4-29E1-0290-A95027591F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69438" y="1997404"/>
            <a:ext cx="4822561" cy="1915029"/>
          </a:xfrm>
          <a:prstGeom prst="rect">
            <a:avLst/>
          </a:prstGeom>
        </p:spPr>
      </p:pic>
      <p:pic>
        <p:nvPicPr>
          <p:cNvPr id="17" name="Imagen 16">
            <a:extLst>
              <a:ext uri="{FF2B5EF4-FFF2-40B4-BE49-F238E27FC236}">
                <a16:creationId xmlns:a16="http://schemas.microsoft.com/office/drawing/2014/main" id="{68FD9B65-3A5F-5ED3-BAC2-0AA9C945E3F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38115" y="4031916"/>
            <a:ext cx="4753884" cy="1677702"/>
          </a:xfrm>
          <a:prstGeom prst="rect">
            <a:avLst/>
          </a:prstGeom>
        </p:spPr>
      </p:pic>
    </p:spTree>
    <p:extLst>
      <p:ext uri="{BB962C8B-B14F-4D97-AF65-F5344CB8AC3E}">
        <p14:creationId xmlns:p14="http://schemas.microsoft.com/office/powerpoint/2010/main" val="267714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decel="4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8" name="Rectangle: Rounded Corners 17">
            <a:extLst>
              <a:ext uri="{FF2B5EF4-FFF2-40B4-BE49-F238E27FC236}">
                <a16:creationId xmlns:a16="http://schemas.microsoft.com/office/drawing/2014/main" id="{68E41924-7946-8961-3F57-C8F153262E18}"/>
              </a:ext>
            </a:extLst>
          </p:cNvPr>
          <p:cNvSpPr/>
          <p:nvPr/>
        </p:nvSpPr>
        <p:spPr>
          <a:xfrm>
            <a:off x="9099755" y="5725373"/>
            <a:ext cx="2856248" cy="1036685"/>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12" name="Grupo 11">
            <a:extLst>
              <a:ext uri="{FF2B5EF4-FFF2-40B4-BE49-F238E27FC236}">
                <a16:creationId xmlns:a16="http://schemas.microsoft.com/office/drawing/2014/main" id="{823A31C6-CE67-7ADE-7657-9A9CBFF127A6}"/>
              </a:ext>
            </a:extLst>
          </p:cNvPr>
          <p:cNvGrpSpPr/>
          <p:nvPr/>
        </p:nvGrpSpPr>
        <p:grpSpPr>
          <a:xfrm>
            <a:off x="9281824" y="5799678"/>
            <a:ext cx="2534989" cy="872319"/>
            <a:chOff x="9281824" y="5799678"/>
            <a:chExt cx="2534989" cy="872319"/>
          </a:xfrm>
        </p:grpSpPr>
        <p:pic>
          <p:nvPicPr>
            <p:cNvPr id="9" name="Imagen 8">
              <a:extLst>
                <a:ext uri="{FF2B5EF4-FFF2-40B4-BE49-F238E27FC236}">
                  <a16:creationId xmlns:a16="http://schemas.microsoft.com/office/drawing/2014/main" id="{3570067D-A385-6B72-7835-42548F45D6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81824" y="5844856"/>
              <a:ext cx="783402" cy="781965"/>
            </a:xfrm>
            <a:prstGeom prst="rect">
              <a:avLst/>
            </a:prstGeom>
          </p:spPr>
        </p:pic>
        <p:pic>
          <p:nvPicPr>
            <p:cNvPr id="10" name="Imagen 9">
              <a:extLst>
                <a:ext uri="{FF2B5EF4-FFF2-40B4-BE49-F238E27FC236}">
                  <a16:creationId xmlns:a16="http://schemas.microsoft.com/office/drawing/2014/main" id="{BE3F274D-7F26-3AB8-A7CC-A2382CF1CD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7172" y="5877032"/>
              <a:ext cx="731690" cy="731690"/>
            </a:xfrm>
            <a:prstGeom prst="ellipse">
              <a:avLst/>
            </a:prstGeom>
          </p:spPr>
        </p:pic>
        <p:pic>
          <p:nvPicPr>
            <p:cNvPr id="11" name="Marcador de contenido 3">
              <a:extLst>
                <a:ext uri="{FF2B5EF4-FFF2-40B4-BE49-F238E27FC236}">
                  <a16:creationId xmlns:a16="http://schemas.microsoft.com/office/drawing/2014/main" id="{EE3D62D8-838B-8713-9D65-0F75F00C4827}"/>
                </a:ext>
              </a:extLst>
            </p:cNvPr>
            <p:cNvPicPr>
              <a:picLocks noChangeAspect="1"/>
            </p:cNvPicPr>
            <p:nvPr/>
          </p:nvPicPr>
          <p:blipFill>
            <a:blip r:embed="rId4" cstate="print">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a:off x="10944494" y="5799678"/>
              <a:ext cx="872319" cy="872319"/>
            </a:xfrm>
            <a:prstGeom prst="rect">
              <a:avLst/>
            </a:prstGeom>
          </p:spPr>
        </p:pic>
      </p:grpSp>
      <p:sp>
        <p:nvSpPr>
          <p:cNvPr id="18" name="CuadroTexto 17">
            <a:extLst>
              <a:ext uri="{FF2B5EF4-FFF2-40B4-BE49-F238E27FC236}">
                <a16:creationId xmlns:a16="http://schemas.microsoft.com/office/drawing/2014/main" id="{57A9E1F8-2044-EB74-5C74-F8DF8F109C66}"/>
              </a:ext>
            </a:extLst>
          </p:cNvPr>
          <p:cNvSpPr txBox="1"/>
          <p:nvPr/>
        </p:nvSpPr>
        <p:spPr>
          <a:xfrm>
            <a:off x="0" y="95942"/>
            <a:ext cx="12192000" cy="1323439"/>
          </a:xfrm>
          <a:prstGeom prst="rect">
            <a:avLst/>
          </a:prstGeom>
          <a:noFill/>
        </p:spPr>
        <p:txBody>
          <a:bodyPr wrap="square" rtlCol="0">
            <a:spAutoFit/>
          </a:bodyPr>
          <a:lstStyle/>
          <a:p>
            <a:pPr algn="ctr"/>
            <a:r>
              <a:rPr lang="es-ES" sz="4000" b="0" i="0" dirty="0">
                <a:solidFill>
                  <a:schemeClr val="bg1"/>
                </a:solidFill>
                <a:effectLst/>
                <a:latin typeface="Arial" panose="020B0604020202020204" pitchFamily="34" charset="0"/>
                <a:cs typeface="Arial" panose="020B0604020202020204" pitchFamily="34" charset="0"/>
              </a:rPr>
              <a:t>GRUPO DE ACCIÓN FINANCIERA DE LATINOAMÉRICA - </a:t>
            </a:r>
            <a:r>
              <a:rPr lang="es-CO" sz="4000" b="1" dirty="0">
                <a:solidFill>
                  <a:schemeClr val="bg1"/>
                </a:solidFill>
                <a:latin typeface="Arial" panose="020B0604020202020204" pitchFamily="34" charset="0"/>
                <a:cs typeface="Arial" panose="020B0604020202020204" pitchFamily="34" charset="0"/>
              </a:rPr>
              <a:t>GAFILAT</a:t>
            </a:r>
          </a:p>
        </p:txBody>
      </p:sp>
      <p:sp>
        <p:nvSpPr>
          <p:cNvPr id="14" name="CuadroTexto 13">
            <a:extLst>
              <a:ext uri="{FF2B5EF4-FFF2-40B4-BE49-F238E27FC236}">
                <a16:creationId xmlns:a16="http://schemas.microsoft.com/office/drawing/2014/main" id="{69B99DCE-224B-F377-CF37-5BC53250AA6F}"/>
              </a:ext>
            </a:extLst>
          </p:cNvPr>
          <p:cNvSpPr txBox="1"/>
          <p:nvPr/>
        </p:nvSpPr>
        <p:spPr>
          <a:xfrm>
            <a:off x="117999" y="1487682"/>
            <a:ext cx="7283611" cy="1015663"/>
          </a:xfrm>
          <a:prstGeom prst="rect">
            <a:avLst/>
          </a:prstGeom>
          <a:noFill/>
        </p:spPr>
        <p:txBody>
          <a:bodyPr wrap="square" rtlCol="0">
            <a:spAutoFit/>
          </a:bodyPr>
          <a:lstStyle/>
          <a:p>
            <a:pPr algn="ctr"/>
            <a:r>
              <a:rPr lang="es-ES" sz="2000" b="1" dirty="0">
                <a:solidFill>
                  <a:schemeClr val="bg1"/>
                </a:solidFill>
              </a:rPr>
              <a:t>Informe de Tipologías Regionales</a:t>
            </a:r>
          </a:p>
          <a:p>
            <a:pPr algn="ctr"/>
            <a:r>
              <a:rPr lang="es-ES" sz="2000" b="1" dirty="0">
                <a:solidFill>
                  <a:schemeClr val="bg1"/>
                </a:solidFill>
              </a:rPr>
              <a:t>de LA/FT 2019-2020</a:t>
            </a:r>
          </a:p>
          <a:p>
            <a:pPr algn="ctr"/>
            <a:r>
              <a:rPr lang="es-ES" sz="2000" b="1" dirty="0">
                <a:solidFill>
                  <a:schemeClr val="bg1"/>
                </a:solidFill>
              </a:rPr>
              <a:t>Diciembre/2021</a:t>
            </a:r>
            <a:endParaRPr lang="es-CO" sz="2000" b="1" dirty="0">
              <a:solidFill>
                <a:schemeClr val="bg1"/>
              </a:solidFill>
            </a:endParaRPr>
          </a:p>
        </p:txBody>
      </p:sp>
      <p:pic>
        <p:nvPicPr>
          <p:cNvPr id="15" name="Imagen 14">
            <a:hlinkClick r:id="rId5" action="ppaction://hlinkfile"/>
            <a:extLst>
              <a:ext uri="{FF2B5EF4-FFF2-40B4-BE49-F238E27FC236}">
                <a16:creationId xmlns:a16="http://schemas.microsoft.com/office/drawing/2014/main" id="{FC2E3C63-46AA-F2BD-AB65-81EC55FB3F63}"/>
              </a:ext>
            </a:extLst>
          </p:cNvPr>
          <p:cNvPicPr>
            <a:picLocks noChangeAspect="1"/>
          </p:cNvPicPr>
          <p:nvPr/>
        </p:nvPicPr>
        <p:blipFill>
          <a:blip r:embed="rId6"/>
          <a:stretch>
            <a:fillRect/>
          </a:stretch>
        </p:blipFill>
        <p:spPr>
          <a:xfrm>
            <a:off x="0" y="12074"/>
            <a:ext cx="1527213" cy="1323439"/>
          </a:xfrm>
          <a:prstGeom prst="rect">
            <a:avLst/>
          </a:prstGeom>
        </p:spPr>
      </p:pic>
      <p:pic>
        <p:nvPicPr>
          <p:cNvPr id="7" name="Imagen 6">
            <a:extLst>
              <a:ext uri="{FF2B5EF4-FFF2-40B4-BE49-F238E27FC236}">
                <a16:creationId xmlns:a16="http://schemas.microsoft.com/office/drawing/2014/main" id="{77BC300E-1F73-BC17-4825-A8CCE07248E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07306" y="2542616"/>
            <a:ext cx="4853259" cy="4129380"/>
          </a:xfrm>
          <a:prstGeom prst="rect">
            <a:avLst/>
          </a:prstGeom>
        </p:spPr>
      </p:pic>
      <p:pic>
        <p:nvPicPr>
          <p:cNvPr id="3" name="Imagen 2">
            <a:extLst>
              <a:ext uri="{FF2B5EF4-FFF2-40B4-BE49-F238E27FC236}">
                <a16:creationId xmlns:a16="http://schemas.microsoft.com/office/drawing/2014/main" id="{B7EA6DD1-9B1E-D88D-62E5-03A47007C1D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23556" y="1666825"/>
            <a:ext cx="4432447" cy="4024696"/>
          </a:xfrm>
          <a:prstGeom prst="rect">
            <a:avLst/>
          </a:prstGeom>
        </p:spPr>
      </p:pic>
      <p:pic>
        <p:nvPicPr>
          <p:cNvPr id="5" name="Imagen 4">
            <a:extLst>
              <a:ext uri="{FF2B5EF4-FFF2-40B4-BE49-F238E27FC236}">
                <a16:creationId xmlns:a16="http://schemas.microsoft.com/office/drawing/2014/main" id="{4D38699D-C575-D800-D5DC-E7543C82BAA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47" y="2458747"/>
            <a:ext cx="3989307" cy="4213249"/>
          </a:xfrm>
          <a:prstGeom prst="rect">
            <a:avLst/>
          </a:prstGeom>
        </p:spPr>
      </p:pic>
    </p:spTree>
    <p:extLst>
      <p:ext uri="{BB962C8B-B14F-4D97-AF65-F5344CB8AC3E}">
        <p14:creationId xmlns:p14="http://schemas.microsoft.com/office/powerpoint/2010/main" val="4250484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decel="4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096000" y="3625322"/>
            <a:ext cx="6096000" cy="1200329"/>
          </a:xfrm>
          <a:prstGeom prst="rect">
            <a:avLst/>
          </a:prstGeom>
        </p:spPr>
        <p:txBody>
          <a:bodyPr>
            <a:spAutoFit/>
          </a:bodyPr>
          <a:lstStyle/>
          <a:p>
            <a:pPr algn="ctr" defTabSz="1053326">
              <a:defRPr/>
            </a:pPr>
            <a:r>
              <a:rPr lang="es-CO" dirty="0">
                <a:solidFill>
                  <a:schemeClr val="bg1"/>
                </a:solidFill>
              </a:rPr>
              <a:t>Capitán </a:t>
            </a:r>
            <a:r>
              <a:rPr lang="es-CO" b="1" dirty="0">
                <a:solidFill>
                  <a:schemeClr val="bg1"/>
                </a:solidFill>
              </a:rPr>
              <a:t>Carlos Iván Martínez Vega</a:t>
            </a:r>
            <a:endParaRPr lang="es-CO" dirty="0">
              <a:solidFill>
                <a:schemeClr val="bg1"/>
              </a:solidFill>
            </a:endParaRPr>
          </a:p>
          <a:p>
            <a:pPr algn="ctr" defTabSz="1053326">
              <a:defRPr/>
            </a:pPr>
            <a:r>
              <a:rPr lang="es-CO" dirty="0">
                <a:solidFill>
                  <a:schemeClr val="bg1"/>
                </a:solidFill>
              </a:rPr>
              <a:t>Teniente </a:t>
            </a:r>
            <a:r>
              <a:rPr lang="es-CO" b="1" dirty="0">
                <a:solidFill>
                  <a:schemeClr val="bg1"/>
                </a:solidFill>
              </a:rPr>
              <a:t>Leandro Vicente Díaz Pedreros</a:t>
            </a:r>
          </a:p>
          <a:p>
            <a:pPr algn="ctr" defTabSz="1053326">
              <a:defRPr/>
            </a:pPr>
            <a:r>
              <a:rPr lang="es-CO" dirty="0">
                <a:solidFill>
                  <a:schemeClr val="bg1"/>
                </a:solidFill>
              </a:rPr>
              <a:t>dijin.arcif-uac@policía.gov.co</a:t>
            </a:r>
          </a:p>
          <a:p>
            <a:pPr algn="ctr" defTabSz="1053326">
              <a:defRPr/>
            </a:pPr>
            <a:r>
              <a:rPr lang="es-CO" dirty="0">
                <a:solidFill>
                  <a:schemeClr val="bg1"/>
                </a:solidFill>
              </a:rPr>
              <a:t>Dirección de Investigación Criminal INTERPOL</a:t>
            </a:r>
          </a:p>
        </p:txBody>
      </p:sp>
      <p:sp>
        <p:nvSpPr>
          <p:cNvPr id="5" name="Rectángulo 4"/>
          <p:cNvSpPr/>
          <p:nvPr/>
        </p:nvSpPr>
        <p:spPr>
          <a:xfrm>
            <a:off x="6307666" y="2855881"/>
            <a:ext cx="5884334" cy="769441"/>
          </a:xfrm>
          <a:prstGeom prst="rect">
            <a:avLst/>
          </a:prstGeom>
        </p:spPr>
        <p:txBody>
          <a:bodyPr wrap="square">
            <a:spAutoFit/>
          </a:bodyPr>
          <a:lstStyle/>
          <a:p>
            <a:pPr algn="ctr" defTabSz="1053326">
              <a:defRPr/>
            </a:pPr>
            <a:r>
              <a:rPr lang="es-CO" sz="4400" b="1" dirty="0">
                <a:solidFill>
                  <a:schemeClr val="bg1"/>
                </a:solidFill>
              </a:rPr>
              <a:t>GRACIAS</a:t>
            </a:r>
          </a:p>
        </p:txBody>
      </p:sp>
      <p:pic>
        <p:nvPicPr>
          <p:cNvPr id="12" name="Imagen 11">
            <a:extLst>
              <a:ext uri="{FF2B5EF4-FFF2-40B4-BE49-F238E27FC236}">
                <a16:creationId xmlns:a16="http://schemas.microsoft.com/office/drawing/2014/main" id="{2181BF2F-4C93-7B0A-CB2C-157F56DD81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899" y="1777553"/>
            <a:ext cx="2266208" cy="2266208"/>
          </a:xfrm>
          <a:prstGeom prst="ellipse">
            <a:avLst/>
          </a:prstGeom>
        </p:spPr>
      </p:pic>
      <p:pic>
        <p:nvPicPr>
          <p:cNvPr id="13" name="Marcador de contenido 3">
            <a:extLst>
              <a:ext uri="{FF2B5EF4-FFF2-40B4-BE49-F238E27FC236}">
                <a16:creationId xmlns:a16="http://schemas.microsoft.com/office/drawing/2014/main" id="{9FA975B9-2F62-64C5-EBDE-298B5B787F50}"/>
              </a:ext>
            </a:extLst>
          </p:cNvPr>
          <p:cNvPicPr>
            <a:picLocks noChangeAspect="1"/>
          </p:cNvPicPr>
          <p:nvPr/>
        </p:nvPicPr>
        <p:blipFill>
          <a:blip r:embed="rId3" cstate="print">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a:off x="2754215" y="1396651"/>
            <a:ext cx="3028012" cy="3028012"/>
          </a:xfrm>
          <a:prstGeom prst="rect">
            <a:avLst/>
          </a:prstGeom>
        </p:spPr>
      </p:pic>
    </p:spTree>
    <p:extLst>
      <p:ext uri="{BB962C8B-B14F-4D97-AF65-F5344CB8AC3E}">
        <p14:creationId xmlns:p14="http://schemas.microsoft.com/office/powerpoint/2010/main" val="27151645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8" name="Rectangle: Rounded Corners 17">
            <a:extLst>
              <a:ext uri="{FF2B5EF4-FFF2-40B4-BE49-F238E27FC236}">
                <a16:creationId xmlns:a16="http://schemas.microsoft.com/office/drawing/2014/main" id="{68E41924-7946-8961-3F57-C8F153262E18}"/>
              </a:ext>
            </a:extLst>
          </p:cNvPr>
          <p:cNvSpPr/>
          <p:nvPr/>
        </p:nvSpPr>
        <p:spPr>
          <a:xfrm>
            <a:off x="9099755" y="5725373"/>
            <a:ext cx="2856248" cy="1036685"/>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12" name="Grupo 11">
            <a:extLst>
              <a:ext uri="{FF2B5EF4-FFF2-40B4-BE49-F238E27FC236}">
                <a16:creationId xmlns:a16="http://schemas.microsoft.com/office/drawing/2014/main" id="{823A31C6-CE67-7ADE-7657-9A9CBFF127A6}"/>
              </a:ext>
            </a:extLst>
          </p:cNvPr>
          <p:cNvGrpSpPr/>
          <p:nvPr/>
        </p:nvGrpSpPr>
        <p:grpSpPr>
          <a:xfrm>
            <a:off x="9281824" y="5799678"/>
            <a:ext cx="2534989" cy="872319"/>
            <a:chOff x="9281824" y="5799678"/>
            <a:chExt cx="2534989" cy="872319"/>
          </a:xfrm>
        </p:grpSpPr>
        <p:pic>
          <p:nvPicPr>
            <p:cNvPr id="9" name="Imagen 8">
              <a:extLst>
                <a:ext uri="{FF2B5EF4-FFF2-40B4-BE49-F238E27FC236}">
                  <a16:creationId xmlns:a16="http://schemas.microsoft.com/office/drawing/2014/main" id="{3570067D-A385-6B72-7835-42548F45D6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81824" y="5844856"/>
              <a:ext cx="783402" cy="781965"/>
            </a:xfrm>
            <a:prstGeom prst="rect">
              <a:avLst/>
            </a:prstGeom>
          </p:spPr>
        </p:pic>
        <p:pic>
          <p:nvPicPr>
            <p:cNvPr id="10" name="Imagen 9">
              <a:extLst>
                <a:ext uri="{FF2B5EF4-FFF2-40B4-BE49-F238E27FC236}">
                  <a16:creationId xmlns:a16="http://schemas.microsoft.com/office/drawing/2014/main" id="{BE3F274D-7F26-3AB8-A7CC-A2382CF1CD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7172" y="5877032"/>
              <a:ext cx="731690" cy="731690"/>
            </a:xfrm>
            <a:prstGeom prst="ellipse">
              <a:avLst/>
            </a:prstGeom>
          </p:spPr>
        </p:pic>
        <p:pic>
          <p:nvPicPr>
            <p:cNvPr id="11" name="Marcador de contenido 3">
              <a:extLst>
                <a:ext uri="{FF2B5EF4-FFF2-40B4-BE49-F238E27FC236}">
                  <a16:creationId xmlns:a16="http://schemas.microsoft.com/office/drawing/2014/main" id="{EE3D62D8-838B-8713-9D65-0F75F00C4827}"/>
                </a:ext>
              </a:extLst>
            </p:cNvPr>
            <p:cNvPicPr>
              <a:picLocks noChangeAspect="1"/>
            </p:cNvPicPr>
            <p:nvPr/>
          </p:nvPicPr>
          <p:blipFill>
            <a:blip r:embed="rId4" cstate="print">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a:off x="10944494" y="5799678"/>
              <a:ext cx="872319" cy="872319"/>
            </a:xfrm>
            <a:prstGeom prst="rect">
              <a:avLst/>
            </a:prstGeom>
          </p:spPr>
        </p:pic>
      </p:grpSp>
      <p:graphicFrame>
        <p:nvGraphicFramePr>
          <p:cNvPr id="13" name="Diagrama 12">
            <a:extLst>
              <a:ext uri="{FF2B5EF4-FFF2-40B4-BE49-F238E27FC236}">
                <a16:creationId xmlns:a16="http://schemas.microsoft.com/office/drawing/2014/main" id="{D9C32A3E-1949-8DE2-FF9E-31A98A4BA906}"/>
              </a:ext>
            </a:extLst>
          </p:cNvPr>
          <p:cNvGraphicFramePr/>
          <p:nvPr>
            <p:extLst>
              <p:ext uri="{D42A27DB-BD31-4B8C-83A1-F6EECF244321}">
                <p14:modId xmlns:p14="http://schemas.microsoft.com/office/powerpoint/2010/main" val="213474830"/>
              </p:ext>
            </p:extLst>
          </p:nvPr>
        </p:nvGraphicFramePr>
        <p:xfrm>
          <a:off x="1543987" y="246964"/>
          <a:ext cx="8521239" cy="600393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87553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decel="4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8" name="Rectangle: Rounded Corners 17">
            <a:extLst>
              <a:ext uri="{FF2B5EF4-FFF2-40B4-BE49-F238E27FC236}">
                <a16:creationId xmlns:a16="http://schemas.microsoft.com/office/drawing/2014/main" id="{68E41924-7946-8961-3F57-C8F153262E18}"/>
              </a:ext>
            </a:extLst>
          </p:cNvPr>
          <p:cNvSpPr/>
          <p:nvPr/>
        </p:nvSpPr>
        <p:spPr>
          <a:xfrm>
            <a:off x="9099755" y="5725373"/>
            <a:ext cx="2856248" cy="1036685"/>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12" name="Grupo 11">
            <a:extLst>
              <a:ext uri="{FF2B5EF4-FFF2-40B4-BE49-F238E27FC236}">
                <a16:creationId xmlns:a16="http://schemas.microsoft.com/office/drawing/2014/main" id="{823A31C6-CE67-7ADE-7657-9A9CBFF127A6}"/>
              </a:ext>
            </a:extLst>
          </p:cNvPr>
          <p:cNvGrpSpPr/>
          <p:nvPr/>
        </p:nvGrpSpPr>
        <p:grpSpPr>
          <a:xfrm>
            <a:off x="9281824" y="5799678"/>
            <a:ext cx="2534989" cy="872319"/>
            <a:chOff x="9281824" y="5799678"/>
            <a:chExt cx="2534989" cy="872319"/>
          </a:xfrm>
        </p:grpSpPr>
        <p:pic>
          <p:nvPicPr>
            <p:cNvPr id="9" name="Imagen 8">
              <a:extLst>
                <a:ext uri="{FF2B5EF4-FFF2-40B4-BE49-F238E27FC236}">
                  <a16:creationId xmlns:a16="http://schemas.microsoft.com/office/drawing/2014/main" id="{3570067D-A385-6B72-7835-42548F45D6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81824" y="5844856"/>
              <a:ext cx="783402" cy="781965"/>
            </a:xfrm>
            <a:prstGeom prst="rect">
              <a:avLst/>
            </a:prstGeom>
          </p:spPr>
        </p:pic>
        <p:pic>
          <p:nvPicPr>
            <p:cNvPr id="10" name="Imagen 9">
              <a:extLst>
                <a:ext uri="{FF2B5EF4-FFF2-40B4-BE49-F238E27FC236}">
                  <a16:creationId xmlns:a16="http://schemas.microsoft.com/office/drawing/2014/main" id="{BE3F274D-7F26-3AB8-A7CC-A2382CF1CD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7172" y="5877032"/>
              <a:ext cx="731690" cy="731690"/>
            </a:xfrm>
            <a:prstGeom prst="ellipse">
              <a:avLst/>
            </a:prstGeom>
          </p:spPr>
        </p:pic>
        <p:pic>
          <p:nvPicPr>
            <p:cNvPr id="11" name="Marcador de contenido 3">
              <a:extLst>
                <a:ext uri="{FF2B5EF4-FFF2-40B4-BE49-F238E27FC236}">
                  <a16:creationId xmlns:a16="http://schemas.microsoft.com/office/drawing/2014/main" id="{EE3D62D8-838B-8713-9D65-0F75F00C4827}"/>
                </a:ext>
              </a:extLst>
            </p:cNvPr>
            <p:cNvPicPr>
              <a:picLocks noChangeAspect="1"/>
            </p:cNvPicPr>
            <p:nvPr/>
          </p:nvPicPr>
          <p:blipFill>
            <a:blip r:embed="rId4" cstate="print">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a:off x="10944494" y="5799678"/>
              <a:ext cx="872319" cy="872319"/>
            </a:xfrm>
            <a:prstGeom prst="rect">
              <a:avLst/>
            </a:prstGeom>
          </p:spPr>
        </p:pic>
      </p:grpSp>
      <p:sp>
        <p:nvSpPr>
          <p:cNvPr id="18" name="CuadroTexto 17">
            <a:extLst>
              <a:ext uri="{FF2B5EF4-FFF2-40B4-BE49-F238E27FC236}">
                <a16:creationId xmlns:a16="http://schemas.microsoft.com/office/drawing/2014/main" id="{57A9E1F8-2044-EB74-5C74-F8DF8F109C66}"/>
              </a:ext>
            </a:extLst>
          </p:cNvPr>
          <p:cNvSpPr txBox="1"/>
          <p:nvPr/>
        </p:nvSpPr>
        <p:spPr>
          <a:xfrm>
            <a:off x="426720" y="231179"/>
            <a:ext cx="11338560" cy="707886"/>
          </a:xfrm>
          <a:prstGeom prst="rect">
            <a:avLst/>
          </a:prstGeom>
          <a:noFill/>
          <a:ln w="28575">
            <a:solidFill>
              <a:schemeClr val="bg1"/>
            </a:solidFill>
          </a:ln>
        </p:spPr>
        <p:txBody>
          <a:bodyPr wrap="square" rtlCol="0">
            <a:spAutoFit/>
          </a:bodyPr>
          <a:lstStyle/>
          <a:p>
            <a:pPr algn="ctr"/>
            <a:r>
              <a:rPr lang="es-CO" sz="4000" b="1" dirty="0">
                <a:solidFill>
                  <a:schemeClr val="bg1"/>
                </a:solidFill>
              </a:rPr>
              <a:t>ETAPAS DEL LAVADO DE DINERO U OTROS ACTIVOS</a:t>
            </a:r>
          </a:p>
        </p:txBody>
      </p:sp>
      <p:sp>
        <p:nvSpPr>
          <p:cNvPr id="13" name="CuadroTexto 12">
            <a:extLst>
              <a:ext uri="{FF2B5EF4-FFF2-40B4-BE49-F238E27FC236}">
                <a16:creationId xmlns:a16="http://schemas.microsoft.com/office/drawing/2014/main" id="{D3E1D0A1-C58B-01AB-D0BC-A84985BE4CEE}"/>
              </a:ext>
            </a:extLst>
          </p:cNvPr>
          <p:cNvSpPr txBox="1"/>
          <p:nvPr/>
        </p:nvSpPr>
        <p:spPr>
          <a:xfrm>
            <a:off x="149900" y="1085254"/>
            <a:ext cx="7689955" cy="1354217"/>
          </a:xfrm>
          <a:prstGeom prst="rect">
            <a:avLst/>
          </a:prstGeom>
          <a:noFill/>
          <a:ln w="28575">
            <a:solidFill>
              <a:srgbClr val="E7FF00"/>
            </a:solidFill>
          </a:ln>
        </p:spPr>
        <p:txBody>
          <a:bodyPr wrap="square">
            <a:spAutoFit/>
          </a:bodyPr>
          <a:lstStyle/>
          <a:p>
            <a:pPr algn="just"/>
            <a:r>
              <a:rPr lang="es-ES" sz="1800" b="1" u="sng" dirty="0">
                <a:solidFill>
                  <a:schemeClr val="bg1"/>
                </a:solidFill>
              </a:rPr>
              <a:t>PRIMERA ETAPA: </a:t>
            </a:r>
            <a:r>
              <a:rPr lang="es-ES" b="1" dirty="0">
                <a:solidFill>
                  <a:schemeClr val="bg1"/>
                </a:solidFill>
              </a:rPr>
              <a:t>COLOCACIÓN:</a:t>
            </a:r>
            <a:r>
              <a:rPr lang="es-ES" dirty="0">
                <a:solidFill>
                  <a:schemeClr val="bg1"/>
                </a:solidFill>
              </a:rPr>
              <a:t> </a:t>
            </a:r>
            <a:r>
              <a:rPr lang="es-ES" sz="1600" dirty="0">
                <a:solidFill>
                  <a:schemeClr val="bg1"/>
                </a:solidFill>
              </a:rPr>
              <a:t>es la etapa inicial del proceso y comprende la introducción de fondos provenientes de actividades ilícitas en la economía, poniéndolos en circulación por medio de instituciones financieras, casas de cambio, cooperativas, inmobiliarias, joyerías y cualquier otro negocio nacional o internacional que por su actividad económica permita ocultar dichos fondos.</a:t>
            </a:r>
            <a:endParaRPr lang="es-CO" dirty="0">
              <a:solidFill>
                <a:schemeClr val="bg1"/>
              </a:solidFill>
            </a:endParaRPr>
          </a:p>
        </p:txBody>
      </p:sp>
      <p:sp>
        <p:nvSpPr>
          <p:cNvPr id="14" name="CuadroTexto 13">
            <a:extLst>
              <a:ext uri="{FF2B5EF4-FFF2-40B4-BE49-F238E27FC236}">
                <a16:creationId xmlns:a16="http://schemas.microsoft.com/office/drawing/2014/main" id="{BC54CCF4-CD77-CD5F-AB29-9EF79E6AF86A}"/>
              </a:ext>
            </a:extLst>
          </p:cNvPr>
          <p:cNvSpPr txBox="1"/>
          <p:nvPr/>
        </p:nvSpPr>
        <p:spPr>
          <a:xfrm>
            <a:off x="4143262" y="2828835"/>
            <a:ext cx="7812741" cy="1200329"/>
          </a:xfrm>
          <a:prstGeom prst="rect">
            <a:avLst/>
          </a:prstGeom>
          <a:noFill/>
          <a:ln w="28575">
            <a:solidFill>
              <a:srgbClr val="E7FF00"/>
            </a:solidFill>
          </a:ln>
        </p:spPr>
        <p:txBody>
          <a:bodyPr wrap="square">
            <a:spAutoFit/>
          </a:bodyPr>
          <a:lstStyle>
            <a:defPPr>
              <a:defRPr lang="en-US"/>
            </a:defPPr>
            <a:lvl1pPr algn="just">
              <a:defRPr b="1" u="sng">
                <a:solidFill>
                  <a:srgbClr val="002F57"/>
                </a:solidFill>
              </a:defRPr>
            </a:lvl1pPr>
          </a:lstStyle>
          <a:p>
            <a:r>
              <a:rPr lang="es-ES" dirty="0">
                <a:solidFill>
                  <a:schemeClr val="bg1"/>
                </a:solidFill>
              </a:rPr>
              <a:t>SEGUNDA ETAPA. </a:t>
            </a:r>
            <a:r>
              <a:rPr lang="es-ES" u="none" dirty="0">
                <a:solidFill>
                  <a:schemeClr val="bg1"/>
                </a:solidFill>
              </a:rPr>
              <a:t>ESTRATIFICACIÓN: </a:t>
            </a:r>
            <a:r>
              <a:rPr lang="es-ES" b="0" u="none" dirty="0">
                <a:solidFill>
                  <a:schemeClr val="bg1"/>
                </a:solidFill>
              </a:rPr>
              <a:t>segunda etapa del proceso que consiste en la conversión de los fondos procedentes de actividades ilícitas a otra forma, creando esquemas complejos de transacciones financieras para ocultar el rastro, la fuente y la propiedad de los fondos. </a:t>
            </a:r>
            <a:endParaRPr lang="es-CO" b="0" u="none" dirty="0">
              <a:solidFill>
                <a:schemeClr val="bg1"/>
              </a:solidFill>
            </a:endParaRPr>
          </a:p>
        </p:txBody>
      </p:sp>
      <p:sp>
        <p:nvSpPr>
          <p:cNvPr id="15" name="CuadroTexto 14">
            <a:extLst>
              <a:ext uri="{FF2B5EF4-FFF2-40B4-BE49-F238E27FC236}">
                <a16:creationId xmlns:a16="http://schemas.microsoft.com/office/drawing/2014/main" id="{3433EF9F-18BF-66BC-49E4-48504FBE1B65}"/>
              </a:ext>
            </a:extLst>
          </p:cNvPr>
          <p:cNvSpPr txBox="1"/>
          <p:nvPr/>
        </p:nvSpPr>
        <p:spPr>
          <a:xfrm>
            <a:off x="149901" y="4418528"/>
            <a:ext cx="8827907" cy="1754326"/>
          </a:xfrm>
          <a:prstGeom prst="rect">
            <a:avLst/>
          </a:prstGeom>
          <a:noFill/>
          <a:ln w="28575">
            <a:solidFill>
              <a:srgbClr val="E7FF00"/>
            </a:solidFill>
          </a:ln>
        </p:spPr>
        <p:txBody>
          <a:bodyPr wrap="square">
            <a:spAutoFit/>
          </a:bodyPr>
          <a:lstStyle>
            <a:defPPr>
              <a:defRPr lang="en-US"/>
            </a:defPPr>
            <a:lvl1pPr algn="just">
              <a:defRPr b="1" u="sng">
                <a:solidFill>
                  <a:srgbClr val="002F57"/>
                </a:solidFill>
              </a:defRPr>
            </a:lvl1pPr>
          </a:lstStyle>
          <a:p>
            <a:r>
              <a:rPr lang="es-ES" dirty="0">
                <a:solidFill>
                  <a:schemeClr val="bg1"/>
                </a:solidFill>
              </a:rPr>
              <a:t>TERCERA ETAPA.</a:t>
            </a:r>
            <a:r>
              <a:rPr lang="es-ES" u="none" dirty="0">
                <a:solidFill>
                  <a:schemeClr val="bg1"/>
                </a:solidFill>
              </a:rPr>
              <a:t> INTEGRACIÓN: </a:t>
            </a:r>
            <a:r>
              <a:rPr lang="es-ES" b="0" u="none" dirty="0">
                <a:solidFill>
                  <a:schemeClr val="bg1"/>
                </a:solidFill>
              </a:rPr>
              <a:t>tercera etapa del proceso que implica volver a colocar los fondos procedentes de actividades ilícitas en la economía para dar la apariencia de legitimidad. Esto se logra por medio de la compra de activos, como comercios previamente establecidos, bienes raíces, inversiones industriales y/o financieras, vehículos, títulos valores, joyas, obras de arte u otros activos financieros o artículos de lujo que por su valor puedan ocultar grandes su</a:t>
            </a:r>
            <a:r>
              <a:rPr lang="es-ES" b="0" dirty="0">
                <a:solidFill>
                  <a:schemeClr val="bg1"/>
                </a:solidFill>
              </a:rPr>
              <a:t>mas de dinero.</a:t>
            </a:r>
            <a:endParaRPr lang="es-CO" b="0" dirty="0">
              <a:solidFill>
                <a:schemeClr val="bg1"/>
              </a:solidFill>
            </a:endParaRPr>
          </a:p>
        </p:txBody>
      </p:sp>
      <p:pic>
        <p:nvPicPr>
          <p:cNvPr id="3" name="Gráfico 2" descr="Gráfico de barras con tendencia alcista">
            <a:extLst>
              <a:ext uri="{FF2B5EF4-FFF2-40B4-BE49-F238E27FC236}">
                <a16:creationId xmlns:a16="http://schemas.microsoft.com/office/drawing/2014/main" id="{66F87F9A-1A6B-B478-F302-846945C9D8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79487" y="2998081"/>
            <a:ext cx="861837" cy="861837"/>
          </a:xfrm>
          <a:prstGeom prst="rect">
            <a:avLst/>
          </a:prstGeom>
        </p:spPr>
      </p:pic>
      <p:pic>
        <p:nvPicPr>
          <p:cNvPr id="5" name="Gráfico 4" descr="Círculos con flechas">
            <a:extLst>
              <a:ext uri="{FF2B5EF4-FFF2-40B4-BE49-F238E27FC236}">
                <a16:creationId xmlns:a16="http://schemas.microsoft.com/office/drawing/2014/main" id="{7FCA88F8-CE66-114E-8EAD-4D31B320CBA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40105" y="2158699"/>
            <a:ext cx="2540600" cy="2540600"/>
          </a:xfrm>
          <a:prstGeom prst="rect">
            <a:avLst/>
          </a:prstGeom>
        </p:spPr>
      </p:pic>
      <p:pic>
        <p:nvPicPr>
          <p:cNvPr id="7" name="Gráfico 6" descr="Fábrica">
            <a:extLst>
              <a:ext uri="{FF2B5EF4-FFF2-40B4-BE49-F238E27FC236}">
                <a16:creationId xmlns:a16="http://schemas.microsoft.com/office/drawing/2014/main" id="{3C68AEE6-A3B8-AA98-FA4A-8CA207B42BE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711297" y="918986"/>
            <a:ext cx="2063434" cy="1918762"/>
          </a:xfrm>
          <a:prstGeom prst="rect">
            <a:avLst/>
          </a:prstGeom>
        </p:spPr>
      </p:pic>
      <p:pic>
        <p:nvPicPr>
          <p:cNvPr id="17" name="Gráfico 16" descr="Dinero">
            <a:extLst>
              <a:ext uri="{FF2B5EF4-FFF2-40B4-BE49-F238E27FC236}">
                <a16:creationId xmlns:a16="http://schemas.microsoft.com/office/drawing/2014/main" id="{C3448355-F20D-4A18-B95B-50590EF50BA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655496" y="1172682"/>
            <a:ext cx="476587" cy="476587"/>
          </a:xfrm>
          <a:prstGeom prst="rect">
            <a:avLst/>
          </a:prstGeom>
        </p:spPr>
      </p:pic>
      <p:pic>
        <p:nvPicPr>
          <p:cNvPr id="21" name="Gráfico 20" descr="Dólar">
            <a:extLst>
              <a:ext uri="{FF2B5EF4-FFF2-40B4-BE49-F238E27FC236}">
                <a16:creationId xmlns:a16="http://schemas.microsoft.com/office/drawing/2014/main" id="{4A8F8B17-8D66-98DF-8A64-8F7A08340EB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053224" y="1213467"/>
            <a:ext cx="457200" cy="457200"/>
          </a:xfrm>
          <a:prstGeom prst="rect">
            <a:avLst/>
          </a:prstGeom>
        </p:spPr>
      </p:pic>
      <p:pic>
        <p:nvPicPr>
          <p:cNvPr id="22" name="Gráfico 21" descr="Dólar">
            <a:extLst>
              <a:ext uri="{FF2B5EF4-FFF2-40B4-BE49-F238E27FC236}">
                <a16:creationId xmlns:a16="http://schemas.microsoft.com/office/drawing/2014/main" id="{804D2F25-7EC8-3C92-3660-9F5FFFA160D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268825" y="1213467"/>
            <a:ext cx="457200" cy="457200"/>
          </a:xfrm>
          <a:prstGeom prst="rect">
            <a:avLst/>
          </a:prstGeom>
        </p:spPr>
      </p:pic>
      <p:pic>
        <p:nvPicPr>
          <p:cNvPr id="24" name="Gráfico 23" descr="Ciudad">
            <a:extLst>
              <a:ext uri="{FF2B5EF4-FFF2-40B4-BE49-F238E27FC236}">
                <a16:creationId xmlns:a16="http://schemas.microsoft.com/office/drawing/2014/main" id="{543F1028-B120-9860-ADD8-71C69CD978A4}"/>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013148" y="4087821"/>
            <a:ext cx="914400" cy="1560972"/>
          </a:xfrm>
          <a:prstGeom prst="rect">
            <a:avLst/>
          </a:prstGeom>
        </p:spPr>
      </p:pic>
      <p:pic>
        <p:nvPicPr>
          <p:cNvPr id="26" name="Gráfico 25" descr="Casa">
            <a:extLst>
              <a:ext uri="{FF2B5EF4-FFF2-40B4-BE49-F238E27FC236}">
                <a16:creationId xmlns:a16="http://schemas.microsoft.com/office/drawing/2014/main" id="{62487ED3-A0DE-3625-3E3A-0DDD4EE1633B}"/>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935878" y="4265958"/>
            <a:ext cx="914400" cy="1200329"/>
          </a:xfrm>
          <a:prstGeom prst="rect">
            <a:avLst/>
          </a:prstGeom>
        </p:spPr>
      </p:pic>
      <p:pic>
        <p:nvPicPr>
          <p:cNvPr id="29" name="Gráfico 28" descr="Coche">
            <a:extLst>
              <a:ext uri="{FF2B5EF4-FFF2-40B4-BE49-F238E27FC236}">
                <a16:creationId xmlns:a16="http://schemas.microsoft.com/office/drawing/2014/main" id="{0AA6EF9A-0C30-106C-9A8E-3045B66D6BE5}"/>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0944494" y="4350292"/>
            <a:ext cx="914400" cy="1200329"/>
          </a:xfrm>
          <a:prstGeom prst="rect">
            <a:avLst/>
          </a:prstGeom>
        </p:spPr>
      </p:pic>
    </p:spTree>
    <p:extLst>
      <p:ext uri="{BB962C8B-B14F-4D97-AF65-F5344CB8AC3E}">
        <p14:creationId xmlns:p14="http://schemas.microsoft.com/office/powerpoint/2010/main" val="1393855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decel="4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8" name="Rectangle: Rounded Corners 17">
            <a:extLst>
              <a:ext uri="{FF2B5EF4-FFF2-40B4-BE49-F238E27FC236}">
                <a16:creationId xmlns:a16="http://schemas.microsoft.com/office/drawing/2014/main" id="{68E41924-7946-8961-3F57-C8F153262E18}"/>
              </a:ext>
            </a:extLst>
          </p:cNvPr>
          <p:cNvSpPr/>
          <p:nvPr/>
        </p:nvSpPr>
        <p:spPr>
          <a:xfrm>
            <a:off x="9099755" y="5725373"/>
            <a:ext cx="2856248" cy="1036685"/>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12" name="Grupo 11">
            <a:extLst>
              <a:ext uri="{FF2B5EF4-FFF2-40B4-BE49-F238E27FC236}">
                <a16:creationId xmlns:a16="http://schemas.microsoft.com/office/drawing/2014/main" id="{823A31C6-CE67-7ADE-7657-9A9CBFF127A6}"/>
              </a:ext>
            </a:extLst>
          </p:cNvPr>
          <p:cNvGrpSpPr/>
          <p:nvPr/>
        </p:nvGrpSpPr>
        <p:grpSpPr>
          <a:xfrm>
            <a:off x="9281824" y="5799678"/>
            <a:ext cx="2534989" cy="872319"/>
            <a:chOff x="9281824" y="5799678"/>
            <a:chExt cx="2534989" cy="872319"/>
          </a:xfrm>
        </p:grpSpPr>
        <p:pic>
          <p:nvPicPr>
            <p:cNvPr id="9" name="Imagen 8">
              <a:extLst>
                <a:ext uri="{FF2B5EF4-FFF2-40B4-BE49-F238E27FC236}">
                  <a16:creationId xmlns:a16="http://schemas.microsoft.com/office/drawing/2014/main" id="{3570067D-A385-6B72-7835-42548F45D6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81824" y="5844856"/>
              <a:ext cx="783402" cy="781965"/>
            </a:xfrm>
            <a:prstGeom prst="rect">
              <a:avLst/>
            </a:prstGeom>
          </p:spPr>
        </p:pic>
        <p:pic>
          <p:nvPicPr>
            <p:cNvPr id="10" name="Imagen 9">
              <a:extLst>
                <a:ext uri="{FF2B5EF4-FFF2-40B4-BE49-F238E27FC236}">
                  <a16:creationId xmlns:a16="http://schemas.microsoft.com/office/drawing/2014/main" id="{BE3F274D-7F26-3AB8-A7CC-A2382CF1CD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7172" y="5877032"/>
              <a:ext cx="731690" cy="731690"/>
            </a:xfrm>
            <a:prstGeom prst="ellipse">
              <a:avLst/>
            </a:prstGeom>
          </p:spPr>
        </p:pic>
        <p:pic>
          <p:nvPicPr>
            <p:cNvPr id="11" name="Marcador de contenido 3">
              <a:extLst>
                <a:ext uri="{FF2B5EF4-FFF2-40B4-BE49-F238E27FC236}">
                  <a16:creationId xmlns:a16="http://schemas.microsoft.com/office/drawing/2014/main" id="{EE3D62D8-838B-8713-9D65-0F75F00C4827}"/>
                </a:ext>
              </a:extLst>
            </p:cNvPr>
            <p:cNvPicPr>
              <a:picLocks noChangeAspect="1"/>
            </p:cNvPicPr>
            <p:nvPr/>
          </p:nvPicPr>
          <p:blipFill>
            <a:blip r:embed="rId4" cstate="print">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a:off x="10944494" y="5799678"/>
              <a:ext cx="872319" cy="872319"/>
            </a:xfrm>
            <a:prstGeom prst="rect">
              <a:avLst/>
            </a:prstGeom>
          </p:spPr>
        </p:pic>
      </p:grpSp>
      <p:sp>
        <p:nvSpPr>
          <p:cNvPr id="18" name="CuadroTexto 17">
            <a:extLst>
              <a:ext uri="{FF2B5EF4-FFF2-40B4-BE49-F238E27FC236}">
                <a16:creationId xmlns:a16="http://schemas.microsoft.com/office/drawing/2014/main" id="{57A9E1F8-2044-EB74-5C74-F8DF8F109C66}"/>
              </a:ext>
            </a:extLst>
          </p:cNvPr>
          <p:cNvSpPr txBox="1"/>
          <p:nvPr/>
        </p:nvSpPr>
        <p:spPr>
          <a:xfrm>
            <a:off x="0" y="231179"/>
            <a:ext cx="12192000" cy="646331"/>
          </a:xfrm>
          <a:prstGeom prst="rect">
            <a:avLst/>
          </a:prstGeom>
          <a:noFill/>
          <a:ln w="28575">
            <a:solidFill>
              <a:schemeClr val="bg1"/>
            </a:solidFill>
          </a:ln>
        </p:spPr>
        <p:txBody>
          <a:bodyPr wrap="square" rtlCol="0">
            <a:spAutoFit/>
          </a:bodyPr>
          <a:lstStyle/>
          <a:p>
            <a:pPr algn="ctr"/>
            <a:r>
              <a:rPr lang="es-CO" sz="3600" b="1" dirty="0">
                <a:solidFill>
                  <a:schemeClr val="bg1"/>
                </a:solidFill>
              </a:rPr>
              <a:t>MATERIALIZACIÓN DEL LAVADO DE DINERO U OTROS ACTIVOS</a:t>
            </a:r>
          </a:p>
        </p:txBody>
      </p:sp>
      <p:graphicFrame>
        <p:nvGraphicFramePr>
          <p:cNvPr id="2" name="Diagrama 1">
            <a:extLst>
              <a:ext uri="{FF2B5EF4-FFF2-40B4-BE49-F238E27FC236}">
                <a16:creationId xmlns:a16="http://schemas.microsoft.com/office/drawing/2014/main" id="{8D1A2FBE-43F4-BD00-653A-BB6966319CE1}"/>
              </a:ext>
            </a:extLst>
          </p:cNvPr>
          <p:cNvGraphicFramePr/>
          <p:nvPr>
            <p:extLst>
              <p:ext uri="{D42A27DB-BD31-4B8C-83A1-F6EECF244321}">
                <p14:modId xmlns:p14="http://schemas.microsoft.com/office/powerpoint/2010/main" val="3671105089"/>
              </p:ext>
            </p:extLst>
          </p:nvPr>
        </p:nvGraphicFramePr>
        <p:xfrm>
          <a:off x="0" y="1633928"/>
          <a:ext cx="5546362" cy="356758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6" name="Gráfico 15" descr="Empleado de oficina">
            <a:extLst>
              <a:ext uri="{FF2B5EF4-FFF2-40B4-BE49-F238E27FC236}">
                <a16:creationId xmlns:a16="http://schemas.microsoft.com/office/drawing/2014/main" id="{302DBA45-7A5E-EEE2-0C83-BD2D99A8C30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963712" y="2776519"/>
            <a:ext cx="1611443" cy="1611443"/>
          </a:xfrm>
          <a:prstGeom prst="rect">
            <a:avLst/>
          </a:prstGeom>
        </p:spPr>
      </p:pic>
      <p:graphicFrame>
        <p:nvGraphicFramePr>
          <p:cNvPr id="19" name="Diagrama 18">
            <a:extLst>
              <a:ext uri="{FF2B5EF4-FFF2-40B4-BE49-F238E27FC236}">
                <a16:creationId xmlns:a16="http://schemas.microsoft.com/office/drawing/2014/main" id="{7DB625F2-C4B1-B648-AC4A-9F054CDFC392}"/>
              </a:ext>
            </a:extLst>
          </p:cNvPr>
          <p:cNvGraphicFramePr/>
          <p:nvPr>
            <p:extLst>
              <p:ext uri="{D42A27DB-BD31-4B8C-83A1-F6EECF244321}">
                <p14:modId xmlns:p14="http://schemas.microsoft.com/office/powerpoint/2010/main" val="2066784156"/>
              </p:ext>
            </p:extLst>
          </p:nvPr>
        </p:nvGraphicFramePr>
        <p:xfrm>
          <a:off x="4452080" y="622918"/>
          <a:ext cx="7994754" cy="525411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20" name="CuadroTexto 19">
            <a:extLst>
              <a:ext uri="{FF2B5EF4-FFF2-40B4-BE49-F238E27FC236}">
                <a16:creationId xmlns:a16="http://schemas.microsoft.com/office/drawing/2014/main" id="{3B5A3204-9D42-2F75-C76B-DE077DA29040}"/>
              </a:ext>
            </a:extLst>
          </p:cNvPr>
          <p:cNvSpPr txBox="1"/>
          <p:nvPr/>
        </p:nvSpPr>
        <p:spPr>
          <a:xfrm>
            <a:off x="5538867" y="1259174"/>
            <a:ext cx="5913618" cy="707886"/>
          </a:xfrm>
          <a:prstGeom prst="rect">
            <a:avLst/>
          </a:prstGeom>
          <a:noFill/>
        </p:spPr>
        <p:txBody>
          <a:bodyPr wrap="square" rtlCol="0">
            <a:spAutoFit/>
          </a:bodyPr>
          <a:lstStyle/>
          <a:p>
            <a:pPr algn="ctr"/>
            <a:r>
              <a:rPr lang="es-CO" sz="4000" b="1" i="1" dirty="0">
                <a:solidFill>
                  <a:schemeClr val="bg1"/>
                </a:solidFill>
              </a:rPr>
              <a:t>VERBOS RECTORES</a:t>
            </a:r>
          </a:p>
        </p:txBody>
      </p:sp>
    </p:spTree>
    <p:extLst>
      <p:ext uri="{BB962C8B-B14F-4D97-AF65-F5344CB8AC3E}">
        <p14:creationId xmlns:p14="http://schemas.microsoft.com/office/powerpoint/2010/main" val="327342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decel="4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8" name="Rectangle: Rounded Corners 17">
            <a:extLst>
              <a:ext uri="{FF2B5EF4-FFF2-40B4-BE49-F238E27FC236}">
                <a16:creationId xmlns:a16="http://schemas.microsoft.com/office/drawing/2014/main" id="{68E41924-7946-8961-3F57-C8F153262E18}"/>
              </a:ext>
            </a:extLst>
          </p:cNvPr>
          <p:cNvSpPr/>
          <p:nvPr/>
        </p:nvSpPr>
        <p:spPr>
          <a:xfrm>
            <a:off x="9099755" y="5725373"/>
            <a:ext cx="2856248" cy="1036685"/>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12" name="Grupo 11">
            <a:extLst>
              <a:ext uri="{FF2B5EF4-FFF2-40B4-BE49-F238E27FC236}">
                <a16:creationId xmlns:a16="http://schemas.microsoft.com/office/drawing/2014/main" id="{823A31C6-CE67-7ADE-7657-9A9CBFF127A6}"/>
              </a:ext>
            </a:extLst>
          </p:cNvPr>
          <p:cNvGrpSpPr/>
          <p:nvPr/>
        </p:nvGrpSpPr>
        <p:grpSpPr>
          <a:xfrm>
            <a:off x="9281824" y="5799678"/>
            <a:ext cx="2534989" cy="872319"/>
            <a:chOff x="9281824" y="5799678"/>
            <a:chExt cx="2534989" cy="872319"/>
          </a:xfrm>
        </p:grpSpPr>
        <p:pic>
          <p:nvPicPr>
            <p:cNvPr id="9" name="Imagen 8">
              <a:extLst>
                <a:ext uri="{FF2B5EF4-FFF2-40B4-BE49-F238E27FC236}">
                  <a16:creationId xmlns:a16="http://schemas.microsoft.com/office/drawing/2014/main" id="{3570067D-A385-6B72-7835-42548F45D6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81824" y="5844856"/>
              <a:ext cx="783402" cy="781965"/>
            </a:xfrm>
            <a:prstGeom prst="rect">
              <a:avLst/>
            </a:prstGeom>
          </p:spPr>
        </p:pic>
        <p:pic>
          <p:nvPicPr>
            <p:cNvPr id="10" name="Imagen 9">
              <a:extLst>
                <a:ext uri="{FF2B5EF4-FFF2-40B4-BE49-F238E27FC236}">
                  <a16:creationId xmlns:a16="http://schemas.microsoft.com/office/drawing/2014/main" id="{BE3F274D-7F26-3AB8-A7CC-A2382CF1CD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7172" y="5877032"/>
              <a:ext cx="731690" cy="731690"/>
            </a:xfrm>
            <a:prstGeom prst="ellipse">
              <a:avLst/>
            </a:prstGeom>
          </p:spPr>
        </p:pic>
        <p:pic>
          <p:nvPicPr>
            <p:cNvPr id="11" name="Marcador de contenido 3">
              <a:extLst>
                <a:ext uri="{FF2B5EF4-FFF2-40B4-BE49-F238E27FC236}">
                  <a16:creationId xmlns:a16="http://schemas.microsoft.com/office/drawing/2014/main" id="{EE3D62D8-838B-8713-9D65-0F75F00C4827}"/>
                </a:ext>
              </a:extLst>
            </p:cNvPr>
            <p:cNvPicPr>
              <a:picLocks noChangeAspect="1"/>
            </p:cNvPicPr>
            <p:nvPr/>
          </p:nvPicPr>
          <p:blipFill>
            <a:blip r:embed="rId4" cstate="print">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a:off x="10944494" y="5799678"/>
              <a:ext cx="872319" cy="872319"/>
            </a:xfrm>
            <a:prstGeom prst="rect">
              <a:avLst/>
            </a:prstGeom>
          </p:spPr>
        </p:pic>
      </p:grpSp>
      <p:sp>
        <p:nvSpPr>
          <p:cNvPr id="7" name="CuadroTexto 6">
            <a:extLst>
              <a:ext uri="{FF2B5EF4-FFF2-40B4-BE49-F238E27FC236}">
                <a16:creationId xmlns:a16="http://schemas.microsoft.com/office/drawing/2014/main" id="{C59C1125-22FF-5ED2-3DB0-C583CBF775A9}"/>
              </a:ext>
            </a:extLst>
          </p:cNvPr>
          <p:cNvSpPr txBox="1"/>
          <p:nvPr/>
        </p:nvSpPr>
        <p:spPr>
          <a:xfrm>
            <a:off x="1738859" y="483671"/>
            <a:ext cx="8589364" cy="707886"/>
          </a:xfrm>
          <a:prstGeom prst="rect">
            <a:avLst/>
          </a:prstGeom>
          <a:noFill/>
          <a:ln w="28575">
            <a:solidFill>
              <a:schemeClr val="bg1"/>
            </a:solidFill>
          </a:ln>
        </p:spPr>
        <p:txBody>
          <a:bodyPr wrap="square" rtlCol="0">
            <a:spAutoFit/>
          </a:bodyPr>
          <a:lstStyle/>
          <a:p>
            <a:pPr algn="ctr"/>
            <a:r>
              <a:rPr lang="es-CO" sz="4000" b="1" dirty="0">
                <a:solidFill>
                  <a:schemeClr val="bg1"/>
                </a:solidFill>
              </a:rPr>
              <a:t>TIPOLOGÍAS DE LAVADO DE DINERO</a:t>
            </a:r>
          </a:p>
        </p:txBody>
      </p:sp>
      <p:sp>
        <p:nvSpPr>
          <p:cNvPr id="20" name="Marcador de contenido 2">
            <a:extLst>
              <a:ext uri="{FF2B5EF4-FFF2-40B4-BE49-F238E27FC236}">
                <a16:creationId xmlns:a16="http://schemas.microsoft.com/office/drawing/2014/main" id="{E3351025-E9FF-BE51-2540-F8B3463D43DA}"/>
              </a:ext>
            </a:extLst>
          </p:cNvPr>
          <p:cNvSpPr txBox="1">
            <a:spLocks/>
          </p:cNvSpPr>
          <p:nvPr/>
        </p:nvSpPr>
        <p:spPr>
          <a:xfrm>
            <a:off x="1049311" y="1343215"/>
            <a:ext cx="10013429" cy="18496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S" sz="1600" i="1" dirty="0">
                <a:solidFill>
                  <a:schemeClr val="bg1"/>
                </a:solidFill>
                <a:latin typeface="Century Gothic" panose="020B0502020202020204" pitchFamily="34" charset="0"/>
              </a:rPr>
              <a:t>“</a:t>
            </a:r>
            <a:r>
              <a:rPr lang="es-ES" sz="2400" i="1" dirty="0">
                <a:solidFill>
                  <a:schemeClr val="bg1"/>
                </a:solidFill>
                <a:latin typeface="Century Gothic" panose="020B0502020202020204" pitchFamily="34" charset="0"/>
              </a:rPr>
              <a:t>Una tipología es una </a:t>
            </a:r>
            <a:r>
              <a:rPr lang="es-ES" sz="2400" b="1" i="1" dirty="0">
                <a:solidFill>
                  <a:schemeClr val="bg1"/>
                </a:solidFill>
                <a:latin typeface="Century Gothic" panose="020B0502020202020204" pitchFamily="34" charset="0"/>
              </a:rPr>
              <a:t>descripción</a:t>
            </a:r>
            <a:r>
              <a:rPr lang="es-ES" sz="2400" i="1" dirty="0">
                <a:solidFill>
                  <a:schemeClr val="bg1"/>
                </a:solidFill>
                <a:latin typeface="Century Gothic" panose="020B0502020202020204" pitchFamily="34" charset="0"/>
              </a:rPr>
              <a:t> de los </a:t>
            </a:r>
            <a:r>
              <a:rPr lang="es-ES" sz="2400" b="1" i="1" dirty="0">
                <a:solidFill>
                  <a:schemeClr val="bg1"/>
                </a:solidFill>
                <a:latin typeface="Century Gothic" panose="020B0502020202020204" pitchFamily="34" charset="0"/>
              </a:rPr>
              <a:t>métodos que utilizan los lavadores de activos</a:t>
            </a:r>
            <a:r>
              <a:rPr lang="es-ES" sz="2400" i="1" dirty="0">
                <a:solidFill>
                  <a:schemeClr val="bg1"/>
                </a:solidFill>
                <a:latin typeface="Century Gothic" panose="020B0502020202020204" pitchFamily="34" charset="0"/>
              </a:rPr>
              <a:t> o financiadores del terrorismo, </a:t>
            </a:r>
            <a:r>
              <a:rPr lang="es-ES" sz="2400" b="1" i="1" dirty="0">
                <a:solidFill>
                  <a:schemeClr val="bg1"/>
                </a:solidFill>
                <a:latin typeface="Century Gothic" panose="020B0502020202020204" pitchFamily="34" charset="0"/>
              </a:rPr>
              <a:t>para dar apariencia de legalidad </a:t>
            </a:r>
            <a:r>
              <a:rPr lang="es-ES" sz="2400" i="1" dirty="0">
                <a:solidFill>
                  <a:schemeClr val="bg1"/>
                </a:solidFill>
                <a:latin typeface="Century Gothic" panose="020B0502020202020204" pitchFamily="34" charset="0"/>
              </a:rPr>
              <a:t>a los activos provenientes de actividades delictivas o para canalizar recursos hacia la realización de actividades terroristas”</a:t>
            </a:r>
            <a:endParaRPr lang="es-MX" sz="1600" i="1" dirty="0">
              <a:solidFill>
                <a:schemeClr val="bg1"/>
              </a:solidFill>
              <a:latin typeface="Century Gothic" panose="020B0502020202020204" pitchFamily="34" charset="0"/>
            </a:endParaRPr>
          </a:p>
        </p:txBody>
      </p:sp>
      <p:pic>
        <p:nvPicPr>
          <p:cNvPr id="21" name="Picture 2" descr="Informe de comercio exterior, enero-agosto de 2017 - Catalunya Vanguardista">
            <a:extLst>
              <a:ext uri="{FF2B5EF4-FFF2-40B4-BE49-F238E27FC236}">
                <a16:creationId xmlns:a16="http://schemas.microsoft.com/office/drawing/2014/main" id="{1E3B3A47-5D8C-D46F-04AF-7F025C44E1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9483" y="3269036"/>
            <a:ext cx="2628900" cy="17430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2" name="Picture 4" descr="Contrabando | Estrategia Aduanera">
            <a:extLst>
              <a:ext uri="{FF2B5EF4-FFF2-40B4-BE49-F238E27FC236}">
                <a16:creationId xmlns:a16="http://schemas.microsoft.com/office/drawing/2014/main" id="{3BB24776-0256-4121-73AB-9E18BE5676A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3256" b="18212"/>
          <a:stretch/>
        </p:blipFill>
        <p:spPr bwMode="auto">
          <a:xfrm>
            <a:off x="235997" y="4973318"/>
            <a:ext cx="2832776" cy="17430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3" name="Picture 6" descr="Qué son las divisas y para qué sirven? Tipos y ejemplos de divisas - Rankia">
            <a:extLst>
              <a:ext uri="{FF2B5EF4-FFF2-40B4-BE49-F238E27FC236}">
                <a16:creationId xmlns:a16="http://schemas.microsoft.com/office/drawing/2014/main" id="{13304E15-A090-671B-A546-E2848360273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20487" y="3312388"/>
            <a:ext cx="2628901" cy="17758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4" name="Picture 8" descr="Diplomado en Contratación Estatal - Formación Continua - Universidad  Cooperativa de Colombia">
            <a:extLst>
              <a:ext uri="{FF2B5EF4-FFF2-40B4-BE49-F238E27FC236}">
                <a16:creationId xmlns:a16="http://schemas.microsoft.com/office/drawing/2014/main" id="{AA0E166C-4254-B6AC-458F-BD3FD4E1E5CB}"/>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12785" r="21684" b="5971"/>
          <a:stretch/>
        </p:blipFill>
        <p:spPr bwMode="auto">
          <a:xfrm>
            <a:off x="5779093" y="5088242"/>
            <a:ext cx="2441394" cy="16281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8469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decel="4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8" name="Rectangle: Rounded Corners 17">
            <a:extLst>
              <a:ext uri="{FF2B5EF4-FFF2-40B4-BE49-F238E27FC236}">
                <a16:creationId xmlns:a16="http://schemas.microsoft.com/office/drawing/2014/main" id="{68E41924-7946-8961-3F57-C8F153262E18}"/>
              </a:ext>
            </a:extLst>
          </p:cNvPr>
          <p:cNvSpPr/>
          <p:nvPr/>
        </p:nvSpPr>
        <p:spPr>
          <a:xfrm>
            <a:off x="9099755" y="5725373"/>
            <a:ext cx="2856248" cy="1036685"/>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12" name="Grupo 11">
            <a:extLst>
              <a:ext uri="{FF2B5EF4-FFF2-40B4-BE49-F238E27FC236}">
                <a16:creationId xmlns:a16="http://schemas.microsoft.com/office/drawing/2014/main" id="{823A31C6-CE67-7ADE-7657-9A9CBFF127A6}"/>
              </a:ext>
            </a:extLst>
          </p:cNvPr>
          <p:cNvGrpSpPr/>
          <p:nvPr/>
        </p:nvGrpSpPr>
        <p:grpSpPr>
          <a:xfrm>
            <a:off x="9281824" y="5799678"/>
            <a:ext cx="2534989" cy="872319"/>
            <a:chOff x="9281824" y="5799678"/>
            <a:chExt cx="2534989" cy="872319"/>
          </a:xfrm>
        </p:grpSpPr>
        <p:pic>
          <p:nvPicPr>
            <p:cNvPr id="9" name="Imagen 8">
              <a:extLst>
                <a:ext uri="{FF2B5EF4-FFF2-40B4-BE49-F238E27FC236}">
                  <a16:creationId xmlns:a16="http://schemas.microsoft.com/office/drawing/2014/main" id="{3570067D-A385-6B72-7835-42548F45D6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81824" y="5844856"/>
              <a:ext cx="783402" cy="781965"/>
            </a:xfrm>
            <a:prstGeom prst="rect">
              <a:avLst/>
            </a:prstGeom>
          </p:spPr>
        </p:pic>
        <p:pic>
          <p:nvPicPr>
            <p:cNvPr id="10" name="Imagen 9">
              <a:extLst>
                <a:ext uri="{FF2B5EF4-FFF2-40B4-BE49-F238E27FC236}">
                  <a16:creationId xmlns:a16="http://schemas.microsoft.com/office/drawing/2014/main" id="{BE3F274D-7F26-3AB8-A7CC-A2382CF1CD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7172" y="5877032"/>
              <a:ext cx="731690" cy="731690"/>
            </a:xfrm>
            <a:prstGeom prst="ellipse">
              <a:avLst/>
            </a:prstGeom>
          </p:spPr>
        </p:pic>
        <p:pic>
          <p:nvPicPr>
            <p:cNvPr id="11" name="Marcador de contenido 3">
              <a:extLst>
                <a:ext uri="{FF2B5EF4-FFF2-40B4-BE49-F238E27FC236}">
                  <a16:creationId xmlns:a16="http://schemas.microsoft.com/office/drawing/2014/main" id="{EE3D62D8-838B-8713-9D65-0F75F00C4827}"/>
                </a:ext>
              </a:extLst>
            </p:cNvPr>
            <p:cNvPicPr>
              <a:picLocks noChangeAspect="1"/>
            </p:cNvPicPr>
            <p:nvPr/>
          </p:nvPicPr>
          <p:blipFill>
            <a:blip r:embed="rId4" cstate="print">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a:off x="10944494" y="5799678"/>
              <a:ext cx="872319" cy="872319"/>
            </a:xfrm>
            <a:prstGeom prst="rect">
              <a:avLst/>
            </a:prstGeom>
          </p:spPr>
        </p:pic>
      </p:grpSp>
      <p:sp>
        <p:nvSpPr>
          <p:cNvPr id="3" name="Marcador de texto 2">
            <a:extLst>
              <a:ext uri="{FF2B5EF4-FFF2-40B4-BE49-F238E27FC236}">
                <a16:creationId xmlns:a16="http://schemas.microsoft.com/office/drawing/2014/main" id="{F7D7A868-3D4A-2CF3-B327-F396AD2CD807}"/>
              </a:ext>
            </a:extLst>
          </p:cNvPr>
          <p:cNvSpPr>
            <a:spLocks noGrp="1"/>
          </p:cNvSpPr>
          <p:nvPr>
            <p:ph type="body" idx="1"/>
          </p:nvPr>
        </p:nvSpPr>
        <p:spPr>
          <a:ln w="28575">
            <a:solidFill>
              <a:schemeClr val="bg1"/>
            </a:solidFill>
          </a:ln>
        </p:spPr>
        <p:txBody>
          <a:bodyPr/>
          <a:lstStyle/>
          <a:p>
            <a:pPr algn="ctr">
              <a:lnSpc>
                <a:spcPct val="100000"/>
              </a:lnSpc>
            </a:pPr>
            <a:r>
              <a:rPr lang="es-CO" dirty="0">
                <a:solidFill>
                  <a:schemeClr val="bg1"/>
                </a:solidFill>
              </a:rPr>
              <a:t>TRATA DE PERSONAS	</a:t>
            </a:r>
          </a:p>
        </p:txBody>
      </p:sp>
      <p:sp>
        <p:nvSpPr>
          <p:cNvPr id="4" name="Marcador de contenido 3">
            <a:extLst>
              <a:ext uri="{FF2B5EF4-FFF2-40B4-BE49-F238E27FC236}">
                <a16:creationId xmlns:a16="http://schemas.microsoft.com/office/drawing/2014/main" id="{5304EBC1-56CB-6E58-63F4-5A19653F7853}"/>
              </a:ext>
            </a:extLst>
          </p:cNvPr>
          <p:cNvSpPr>
            <a:spLocks noGrp="1"/>
          </p:cNvSpPr>
          <p:nvPr>
            <p:ph sz="half" idx="2"/>
          </p:nvPr>
        </p:nvSpPr>
        <p:spPr>
          <a:xfrm>
            <a:off x="836612" y="2505075"/>
            <a:ext cx="5157787" cy="3684588"/>
          </a:xfrm>
          <a:ln>
            <a:solidFill>
              <a:schemeClr val="bg1"/>
            </a:solidFill>
          </a:ln>
        </p:spPr>
        <p:txBody>
          <a:bodyPr>
            <a:normAutofit fontScale="85000" lnSpcReduction="20000"/>
          </a:bodyPr>
          <a:lstStyle/>
          <a:p>
            <a:r>
              <a:rPr lang="es-CO" dirty="0">
                <a:solidFill>
                  <a:schemeClr val="bg1"/>
                </a:solidFill>
              </a:rPr>
              <a:t>Con fines de explotación sexual y Laboral.</a:t>
            </a:r>
          </a:p>
          <a:p>
            <a:pPr marL="534988" indent="-169863">
              <a:buFont typeface="Wingdings" panose="05000000000000000000" pitchFamily="2" charset="2"/>
              <a:buChar char="ü"/>
            </a:pPr>
            <a:r>
              <a:rPr lang="es-CO" dirty="0">
                <a:solidFill>
                  <a:schemeClr val="bg1"/>
                </a:solidFill>
              </a:rPr>
              <a:t> Alto flujo de dinero (Divisas)</a:t>
            </a:r>
          </a:p>
          <a:p>
            <a:pPr marL="534988" indent="-169863">
              <a:buFont typeface="Wingdings" panose="05000000000000000000" pitchFamily="2" charset="2"/>
              <a:buChar char="ü"/>
            </a:pPr>
            <a:r>
              <a:rPr lang="es-CO" dirty="0">
                <a:solidFill>
                  <a:schemeClr val="bg1"/>
                </a:solidFill>
              </a:rPr>
              <a:t> Utilización de empresas fachada</a:t>
            </a:r>
          </a:p>
          <a:p>
            <a:pPr marL="534988" indent="-169863">
              <a:buFont typeface="Wingdings" panose="05000000000000000000" pitchFamily="2" charset="2"/>
              <a:buChar char="ü"/>
            </a:pPr>
            <a:r>
              <a:rPr lang="es-CO" dirty="0">
                <a:solidFill>
                  <a:schemeClr val="bg1"/>
                </a:solidFill>
              </a:rPr>
              <a:t> Estafa</a:t>
            </a:r>
          </a:p>
          <a:p>
            <a:pPr marL="534988" indent="-169863">
              <a:buFont typeface="Wingdings" panose="05000000000000000000" pitchFamily="2" charset="2"/>
              <a:buChar char="ü"/>
            </a:pPr>
            <a:r>
              <a:rPr lang="es-CO" dirty="0">
                <a:solidFill>
                  <a:schemeClr val="bg1"/>
                </a:solidFill>
              </a:rPr>
              <a:t> Secuestro</a:t>
            </a:r>
          </a:p>
          <a:p>
            <a:pPr marL="534988" indent="-169863">
              <a:buFont typeface="Wingdings" panose="05000000000000000000" pitchFamily="2" charset="2"/>
              <a:buChar char="ü"/>
            </a:pPr>
            <a:r>
              <a:rPr lang="es-CO" dirty="0">
                <a:solidFill>
                  <a:schemeClr val="bg1"/>
                </a:solidFill>
              </a:rPr>
              <a:t> Falsas promesas de trabajo</a:t>
            </a:r>
          </a:p>
          <a:p>
            <a:pPr marL="534988" indent="-169863">
              <a:buFont typeface="Wingdings" panose="05000000000000000000" pitchFamily="2" charset="2"/>
              <a:buChar char="ü"/>
            </a:pPr>
            <a:r>
              <a:rPr lang="es-CO" dirty="0">
                <a:solidFill>
                  <a:schemeClr val="bg1"/>
                </a:solidFill>
              </a:rPr>
              <a:t> Falsedad o Alteración de documentos</a:t>
            </a:r>
          </a:p>
          <a:p>
            <a:pPr marL="534988" indent="-169863">
              <a:buFont typeface="Wingdings" panose="05000000000000000000" pitchFamily="2" charset="2"/>
              <a:buChar char="ü"/>
            </a:pPr>
            <a:r>
              <a:rPr lang="es-CO" dirty="0">
                <a:solidFill>
                  <a:schemeClr val="bg1"/>
                </a:solidFill>
              </a:rPr>
              <a:t>Clandestinidad</a:t>
            </a:r>
          </a:p>
          <a:p>
            <a:pPr marL="0" indent="0">
              <a:buNone/>
            </a:pPr>
            <a:endParaRPr lang="es-CO" dirty="0">
              <a:solidFill>
                <a:schemeClr val="bg1"/>
              </a:solidFill>
            </a:endParaRPr>
          </a:p>
        </p:txBody>
      </p:sp>
      <p:sp>
        <p:nvSpPr>
          <p:cNvPr id="5" name="Marcador de texto 4">
            <a:extLst>
              <a:ext uri="{FF2B5EF4-FFF2-40B4-BE49-F238E27FC236}">
                <a16:creationId xmlns:a16="http://schemas.microsoft.com/office/drawing/2014/main" id="{8A10CE55-235D-79F1-968E-F405F8AAC8EB}"/>
              </a:ext>
            </a:extLst>
          </p:cNvPr>
          <p:cNvSpPr>
            <a:spLocks noGrp="1"/>
          </p:cNvSpPr>
          <p:nvPr>
            <p:ph type="body" sz="quarter" idx="3"/>
          </p:nvPr>
        </p:nvSpPr>
        <p:spPr>
          <a:ln w="28575">
            <a:solidFill>
              <a:schemeClr val="bg1"/>
            </a:solidFill>
          </a:ln>
        </p:spPr>
        <p:txBody>
          <a:bodyPr/>
          <a:lstStyle/>
          <a:p>
            <a:pPr algn="ctr"/>
            <a:r>
              <a:rPr lang="es-CO" dirty="0">
                <a:solidFill>
                  <a:schemeClr val="bg1"/>
                </a:solidFill>
              </a:rPr>
              <a:t>TRAFICO DE MIGRANTES</a:t>
            </a:r>
          </a:p>
        </p:txBody>
      </p:sp>
      <p:sp>
        <p:nvSpPr>
          <p:cNvPr id="6" name="Marcador de contenido 5">
            <a:extLst>
              <a:ext uri="{FF2B5EF4-FFF2-40B4-BE49-F238E27FC236}">
                <a16:creationId xmlns:a16="http://schemas.microsoft.com/office/drawing/2014/main" id="{7C3E8325-1434-244B-300A-4411517102D0}"/>
              </a:ext>
            </a:extLst>
          </p:cNvPr>
          <p:cNvSpPr>
            <a:spLocks noGrp="1"/>
          </p:cNvSpPr>
          <p:nvPr>
            <p:ph sz="quarter" idx="4"/>
          </p:nvPr>
        </p:nvSpPr>
        <p:spPr>
          <a:ln>
            <a:solidFill>
              <a:schemeClr val="bg1"/>
            </a:solidFill>
          </a:ln>
        </p:spPr>
        <p:txBody>
          <a:bodyPr>
            <a:normAutofit fontScale="85000" lnSpcReduction="20000"/>
          </a:bodyPr>
          <a:lstStyle/>
          <a:p>
            <a:r>
              <a:rPr lang="es-CO" dirty="0">
                <a:solidFill>
                  <a:schemeClr val="bg1"/>
                </a:solidFill>
              </a:rPr>
              <a:t>Estafa</a:t>
            </a:r>
          </a:p>
          <a:p>
            <a:r>
              <a:rPr lang="es-CO" dirty="0">
                <a:solidFill>
                  <a:schemeClr val="bg1"/>
                </a:solidFill>
              </a:rPr>
              <a:t>Falsedad o Alteración de documentos</a:t>
            </a:r>
          </a:p>
          <a:p>
            <a:r>
              <a:rPr lang="es-CO" dirty="0">
                <a:solidFill>
                  <a:schemeClr val="bg1"/>
                </a:solidFill>
              </a:rPr>
              <a:t>Clandestinidad</a:t>
            </a:r>
          </a:p>
          <a:p>
            <a:r>
              <a:rPr lang="es-CO" dirty="0">
                <a:solidFill>
                  <a:schemeClr val="bg1"/>
                </a:solidFill>
              </a:rPr>
              <a:t>Falsas promesas </a:t>
            </a:r>
          </a:p>
          <a:p>
            <a:r>
              <a:rPr lang="es-CO" dirty="0">
                <a:solidFill>
                  <a:schemeClr val="bg1"/>
                </a:solidFill>
              </a:rPr>
              <a:t>Alto flujo de dinero (Divisas)</a:t>
            </a:r>
          </a:p>
          <a:p>
            <a:r>
              <a:rPr lang="es-CO" dirty="0">
                <a:solidFill>
                  <a:schemeClr val="bg1"/>
                </a:solidFill>
              </a:rPr>
              <a:t>Beneficio económico</a:t>
            </a:r>
          </a:p>
          <a:p>
            <a:r>
              <a:rPr lang="es-CO" dirty="0">
                <a:solidFill>
                  <a:schemeClr val="bg1"/>
                </a:solidFill>
              </a:rPr>
              <a:t>Riesgo Medio</a:t>
            </a:r>
          </a:p>
          <a:p>
            <a:endParaRPr lang="es-CO" dirty="0">
              <a:solidFill>
                <a:schemeClr val="bg1"/>
              </a:solidFill>
            </a:endParaRPr>
          </a:p>
          <a:p>
            <a:endParaRPr lang="es-CO" dirty="0"/>
          </a:p>
          <a:p>
            <a:endParaRPr lang="es-CO" dirty="0"/>
          </a:p>
          <a:p>
            <a:endParaRPr lang="es-CO" dirty="0"/>
          </a:p>
          <a:p>
            <a:pPr marL="0" indent="0">
              <a:buNone/>
            </a:pPr>
            <a:endParaRPr lang="es-CO" dirty="0"/>
          </a:p>
          <a:p>
            <a:endParaRPr lang="es-CO" dirty="0"/>
          </a:p>
        </p:txBody>
      </p:sp>
      <p:sp>
        <p:nvSpPr>
          <p:cNvPr id="7" name="CuadroTexto 6">
            <a:extLst>
              <a:ext uri="{FF2B5EF4-FFF2-40B4-BE49-F238E27FC236}">
                <a16:creationId xmlns:a16="http://schemas.microsoft.com/office/drawing/2014/main" id="{C59C1125-22FF-5ED2-3DB0-C583CBF775A9}"/>
              </a:ext>
            </a:extLst>
          </p:cNvPr>
          <p:cNvSpPr txBox="1"/>
          <p:nvPr/>
        </p:nvSpPr>
        <p:spPr>
          <a:xfrm>
            <a:off x="3405981" y="483671"/>
            <a:ext cx="5183188" cy="707886"/>
          </a:xfrm>
          <a:prstGeom prst="rect">
            <a:avLst/>
          </a:prstGeom>
          <a:noFill/>
          <a:ln w="28575">
            <a:solidFill>
              <a:schemeClr val="bg1"/>
            </a:solidFill>
          </a:ln>
        </p:spPr>
        <p:txBody>
          <a:bodyPr wrap="square" rtlCol="0">
            <a:spAutoFit/>
          </a:bodyPr>
          <a:lstStyle/>
          <a:p>
            <a:pPr algn="ctr"/>
            <a:r>
              <a:rPr lang="es-CO" sz="4000" b="1" dirty="0">
                <a:solidFill>
                  <a:schemeClr val="bg1"/>
                </a:solidFill>
              </a:rPr>
              <a:t>MODALIDAD DELICTIVA</a:t>
            </a:r>
          </a:p>
        </p:txBody>
      </p:sp>
    </p:spTree>
    <p:extLst>
      <p:ext uri="{BB962C8B-B14F-4D97-AF65-F5344CB8AC3E}">
        <p14:creationId xmlns:p14="http://schemas.microsoft.com/office/powerpoint/2010/main" val="1276638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decel="4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8" name="Rectangle: Rounded Corners 17">
            <a:extLst>
              <a:ext uri="{FF2B5EF4-FFF2-40B4-BE49-F238E27FC236}">
                <a16:creationId xmlns:a16="http://schemas.microsoft.com/office/drawing/2014/main" id="{68E41924-7946-8961-3F57-C8F153262E18}"/>
              </a:ext>
            </a:extLst>
          </p:cNvPr>
          <p:cNvSpPr/>
          <p:nvPr/>
        </p:nvSpPr>
        <p:spPr>
          <a:xfrm>
            <a:off x="9099755" y="5725373"/>
            <a:ext cx="2856248" cy="1036685"/>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12" name="Grupo 11">
            <a:extLst>
              <a:ext uri="{FF2B5EF4-FFF2-40B4-BE49-F238E27FC236}">
                <a16:creationId xmlns:a16="http://schemas.microsoft.com/office/drawing/2014/main" id="{823A31C6-CE67-7ADE-7657-9A9CBFF127A6}"/>
              </a:ext>
            </a:extLst>
          </p:cNvPr>
          <p:cNvGrpSpPr/>
          <p:nvPr/>
        </p:nvGrpSpPr>
        <p:grpSpPr>
          <a:xfrm>
            <a:off x="9281824" y="5799678"/>
            <a:ext cx="2534989" cy="872319"/>
            <a:chOff x="9281824" y="5799678"/>
            <a:chExt cx="2534989" cy="872319"/>
          </a:xfrm>
        </p:grpSpPr>
        <p:pic>
          <p:nvPicPr>
            <p:cNvPr id="9" name="Imagen 8">
              <a:extLst>
                <a:ext uri="{FF2B5EF4-FFF2-40B4-BE49-F238E27FC236}">
                  <a16:creationId xmlns:a16="http://schemas.microsoft.com/office/drawing/2014/main" id="{3570067D-A385-6B72-7835-42548F45D6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81824" y="5844856"/>
              <a:ext cx="783402" cy="781965"/>
            </a:xfrm>
            <a:prstGeom prst="rect">
              <a:avLst/>
            </a:prstGeom>
          </p:spPr>
        </p:pic>
        <p:pic>
          <p:nvPicPr>
            <p:cNvPr id="10" name="Imagen 9">
              <a:extLst>
                <a:ext uri="{FF2B5EF4-FFF2-40B4-BE49-F238E27FC236}">
                  <a16:creationId xmlns:a16="http://schemas.microsoft.com/office/drawing/2014/main" id="{BE3F274D-7F26-3AB8-A7CC-A2382CF1CD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7172" y="5877032"/>
              <a:ext cx="731690" cy="731690"/>
            </a:xfrm>
            <a:prstGeom prst="ellipse">
              <a:avLst/>
            </a:prstGeom>
          </p:spPr>
        </p:pic>
        <p:pic>
          <p:nvPicPr>
            <p:cNvPr id="11" name="Marcador de contenido 3">
              <a:extLst>
                <a:ext uri="{FF2B5EF4-FFF2-40B4-BE49-F238E27FC236}">
                  <a16:creationId xmlns:a16="http://schemas.microsoft.com/office/drawing/2014/main" id="{EE3D62D8-838B-8713-9D65-0F75F00C4827}"/>
                </a:ext>
              </a:extLst>
            </p:cNvPr>
            <p:cNvPicPr>
              <a:picLocks noChangeAspect="1"/>
            </p:cNvPicPr>
            <p:nvPr/>
          </p:nvPicPr>
          <p:blipFill>
            <a:blip r:embed="rId4" cstate="print">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a:off x="10944494" y="5799678"/>
              <a:ext cx="872319" cy="872319"/>
            </a:xfrm>
            <a:prstGeom prst="rect">
              <a:avLst/>
            </a:prstGeom>
          </p:spPr>
        </p:pic>
      </p:grpSp>
      <p:sp>
        <p:nvSpPr>
          <p:cNvPr id="18" name="CuadroTexto 17">
            <a:extLst>
              <a:ext uri="{FF2B5EF4-FFF2-40B4-BE49-F238E27FC236}">
                <a16:creationId xmlns:a16="http://schemas.microsoft.com/office/drawing/2014/main" id="{57A9E1F8-2044-EB74-5C74-F8DF8F109C66}"/>
              </a:ext>
            </a:extLst>
          </p:cNvPr>
          <p:cNvSpPr txBox="1"/>
          <p:nvPr/>
        </p:nvSpPr>
        <p:spPr>
          <a:xfrm>
            <a:off x="426720" y="231179"/>
            <a:ext cx="11338560" cy="707886"/>
          </a:xfrm>
          <a:prstGeom prst="rect">
            <a:avLst/>
          </a:prstGeom>
          <a:noFill/>
          <a:ln w="28575">
            <a:solidFill>
              <a:schemeClr val="bg1"/>
            </a:solidFill>
          </a:ln>
        </p:spPr>
        <p:txBody>
          <a:bodyPr wrap="square" rtlCol="0">
            <a:spAutoFit/>
          </a:bodyPr>
          <a:lstStyle/>
          <a:p>
            <a:pPr algn="ctr"/>
            <a:r>
              <a:rPr lang="es-CO" sz="4000" b="1" dirty="0">
                <a:solidFill>
                  <a:schemeClr val="bg1"/>
                </a:solidFill>
              </a:rPr>
              <a:t>RENTABILIDAD Y SU IMPACTO A NIVEL MUNDIAL</a:t>
            </a:r>
          </a:p>
        </p:txBody>
      </p:sp>
      <p:pic>
        <p:nvPicPr>
          <p:cNvPr id="20" name="Imagen 19">
            <a:extLst>
              <a:ext uri="{FF2B5EF4-FFF2-40B4-BE49-F238E27FC236}">
                <a16:creationId xmlns:a16="http://schemas.microsoft.com/office/drawing/2014/main" id="{3A10CB19-6E6D-0988-7BC4-422ACA1DAF85}"/>
              </a:ext>
            </a:extLst>
          </p:cNvPr>
          <p:cNvPicPr>
            <a:picLocks noChangeAspect="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aturation sat="0"/>
                    </a14:imgEffect>
                  </a14:imgLayer>
                </a14:imgProps>
              </a:ext>
            </a:extLst>
          </a:blip>
          <a:srcRect l="2074" r="1761"/>
          <a:stretch/>
        </p:blipFill>
        <p:spPr>
          <a:xfrm>
            <a:off x="0" y="1013370"/>
            <a:ext cx="7330190" cy="5844629"/>
          </a:xfrm>
          <a:prstGeom prst="rect">
            <a:avLst/>
          </a:prstGeom>
          <a:ln>
            <a:noFill/>
          </a:ln>
          <a:effectLst>
            <a:outerShdw blurRad="292100" dist="139700" dir="2700000" algn="tl" rotWithShape="0">
              <a:srgbClr val="333333">
                <a:alpha val="65000"/>
              </a:srgbClr>
            </a:outerShdw>
          </a:effectLst>
        </p:spPr>
      </p:pic>
      <p:sp>
        <p:nvSpPr>
          <p:cNvPr id="2" name="CuadroTexto 1">
            <a:extLst>
              <a:ext uri="{FF2B5EF4-FFF2-40B4-BE49-F238E27FC236}">
                <a16:creationId xmlns:a16="http://schemas.microsoft.com/office/drawing/2014/main" id="{1C5207C3-BD0C-EA93-2CAF-13127A5F721E}"/>
              </a:ext>
            </a:extLst>
          </p:cNvPr>
          <p:cNvSpPr txBox="1"/>
          <p:nvPr/>
        </p:nvSpPr>
        <p:spPr>
          <a:xfrm>
            <a:off x="7330190" y="1013370"/>
            <a:ext cx="4861810" cy="5047536"/>
          </a:xfrm>
          <a:prstGeom prst="rect">
            <a:avLst/>
          </a:prstGeom>
          <a:noFill/>
        </p:spPr>
        <p:txBody>
          <a:bodyPr wrap="square" rtlCol="0">
            <a:spAutoFit/>
          </a:bodyPr>
          <a:lstStyle/>
          <a:p>
            <a:pPr algn="just" rtl="0"/>
            <a:r>
              <a:rPr lang="es-ES" sz="2000" b="0" i="0" dirty="0">
                <a:solidFill>
                  <a:schemeClr val="bg1"/>
                </a:solidFill>
                <a:effectLst/>
                <a:latin typeface="ReithSans"/>
              </a:rPr>
              <a:t>Las primeras cinco (05) actividades Criminales mas rentables del Crimen Organizado a nivel Mundial, según “</a:t>
            </a:r>
            <a:r>
              <a:rPr lang="es-ES" sz="2000" b="0" i="1" dirty="0">
                <a:solidFill>
                  <a:schemeClr val="bg1"/>
                </a:solidFill>
                <a:effectLst/>
                <a:latin typeface="ReithSans"/>
              </a:rPr>
              <a:t>La  Oficina de Naciones Unidas contra la Droga y el Delito</a:t>
            </a:r>
            <a:r>
              <a:rPr lang="es-ES" sz="2000" b="0" i="0" dirty="0">
                <a:solidFill>
                  <a:schemeClr val="bg1"/>
                </a:solidFill>
                <a:effectLst/>
                <a:latin typeface="ReithSans"/>
              </a:rPr>
              <a:t>”.</a:t>
            </a:r>
          </a:p>
          <a:p>
            <a:pPr algn="l" rtl="0"/>
            <a:endParaRPr lang="es-ES" b="0" i="0" dirty="0">
              <a:solidFill>
                <a:schemeClr val="bg1"/>
              </a:solidFill>
              <a:effectLst/>
              <a:latin typeface="ReithSans"/>
            </a:endParaRPr>
          </a:p>
          <a:p>
            <a:pPr algn="l" rtl="0">
              <a:buFont typeface="Arial" panose="020B0604020202020204" pitchFamily="34" charset="0"/>
              <a:buChar char="•"/>
            </a:pPr>
            <a:r>
              <a:rPr lang="es-ES" sz="2000" b="1" i="0" dirty="0">
                <a:solidFill>
                  <a:schemeClr val="bg1"/>
                </a:solidFill>
                <a:effectLst/>
                <a:latin typeface="ReithSans"/>
              </a:rPr>
              <a:t>Narcotráfico:</a:t>
            </a:r>
            <a:r>
              <a:rPr lang="es-ES" sz="2000" b="0" i="0" dirty="0">
                <a:solidFill>
                  <a:schemeClr val="bg1"/>
                </a:solidFill>
                <a:effectLst/>
                <a:latin typeface="ReithSans"/>
              </a:rPr>
              <a:t> (US$320.000 millones)</a:t>
            </a:r>
          </a:p>
          <a:p>
            <a:pPr algn="l" rtl="0">
              <a:buFont typeface="Arial" panose="020B0604020202020204" pitchFamily="34" charset="0"/>
              <a:buChar char="•"/>
            </a:pPr>
            <a:endParaRPr lang="es-ES" sz="1600" b="0" i="0" dirty="0">
              <a:solidFill>
                <a:schemeClr val="bg1"/>
              </a:solidFill>
              <a:effectLst/>
              <a:latin typeface="ReithSans"/>
            </a:endParaRPr>
          </a:p>
          <a:p>
            <a:pPr algn="l" rtl="0">
              <a:buFont typeface="Arial" panose="020B0604020202020204" pitchFamily="34" charset="0"/>
              <a:buChar char="•"/>
            </a:pPr>
            <a:r>
              <a:rPr lang="es-ES" sz="2000" b="1" i="0" dirty="0">
                <a:solidFill>
                  <a:schemeClr val="bg1"/>
                </a:solidFill>
                <a:effectLst/>
                <a:latin typeface="ReithSans"/>
              </a:rPr>
              <a:t>Falsificación</a:t>
            </a:r>
            <a:r>
              <a:rPr lang="es-ES" sz="2000" b="0" i="0" dirty="0">
                <a:solidFill>
                  <a:schemeClr val="bg1"/>
                </a:solidFill>
                <a:effectLst/>
                <a:latin typeface="ReithSans"/>
              </a:rPr>
              <a:t> (US$250.000 millones)</a:t>
            </a:r>
          </a:p>
          <a:p>
            <a:pPr algn="l" rtl="0">
              <a:buFont typeface="Arial" panose="020B0604020202020204" pitchFamily="34" charset="0"/>
              <a:buChar char="•"/>
            </a:pPr>
            <a:endParaRPr lang="es-ES" sz="1600" b="0" i="0" dirty="0">
              <a:solidFill>
                <a:schemeClr val="bg1"/>
              </a:solidFill>
              <a:effectLst/>
              <a:latin typeface="ReithSans"/>
            </a:endParaRPr>
          </a:p>
          <a:p>
            <a:pPr algn="l" rtl="0">
              <a:buFont typeface="Arial" panose="020B0604020202020204" pitchFamily="34" charset="0"/>
              <a:buChar char="•"/>
            </a:pPr>
            <a:r>
              <a:rPr lang="es-ES" sz="2000" b="1" i="0" dirty="0">
                <a:solidFill>
                  <a:schemeClr val="bg1"/>
                </a:solidFill>
                <a:effectLst/>
                <a:latin typeface="ReithSans"/>
              </a:rPr>
              <a:t>Tráfico Humano</a:t>
            </a:r>
            <a:r>
              <a:rPr lang="es-ES" sz="2000" b="0" i="0" dirty="0">
                <a:solidFill>
                  <a:schemeClr val="bg1"/>
                </a:solidFill>
                <a:effectLst/>
                <a:latin typeface="ReithSans"/>
              </a:rPr>
              <a:t> (US$31.600 millones)</a:t>
            </a:r>
          </a:p>
          <a:p>
            <a:pPr algn="l" rtl="0">
              <a:buFont typeface="Arial" panose="020B0604020202020204" pitchFamily="34" charset="0"/>
              <a:buChar char="•"/>
            </a:pPr>
            <a:endParaRPr lang="es-ES" sz="1600" b="0" i="0" dirty="0">
              <a:solidFill>
                <a:schemeClr val="bg1"/>
              </a:solidFill>
              <a:effectLst/>
              <a:latin typeface="ReithSans"/>
            </a:endParaRPr>
          </a:p>
          <a:p>
            <a:pPr algn="l" rtl="0">
              <a:buFont typeface="Arial" panose="020B0604020202020204" pitchFamily="34" charset="0"/>
              <a:buChar char="•"/>
            </a:pPr>
            <a:r>
              <a:rPr lang="es-ES" sz="2000" b="1" i="0" dirty="0">
                <a:solidFill>
                  <a:schemeClr val="bg1"/>
                </a:solidFill>
                <a:effectLst/>
                <a:latin typeface="ReithSans"/>
              </a:rPr>
              <a:t>Tráfico ilegal de petróleo</a:t>
            </a:r>
            <a:r>
              <a:rPr lang="es-ES" sz="2000" b="0" i="0" dirty="0">
                <a:solidFill>
                  <a:schemeClr val="bg1"/>
                </a:solidFill>
                <a:effectLst/>
                <a:latin typeface="ReithSans"/>
              </a:rPr>
              <a:t> (US$10.800 millones)</a:t>
            </a:r>
          </a:p>
          <a:p>
            <a:pPr algn="l" rtl="0">
              <a:buFont typeface="Arial" panose="020B0604020202020204" pitchFamily="34" charset="0"/>
              <a:buChar char="•"/>
            </a:pPr>
            <a:endParaRPr lang="es-ES" sz="1600" b="0" i="0" dirty="0">
              <a:solidFill>
                <a:schemeClr val="bg1"/>
              </a:solidFill>
              <a:effectLst/>
              <a:latin typeface="ReithSans"/>
            </a:endParaRPr>
          </a:p>
          <a:p>
            <a:pPr algn="l" rtl="0">
              <a:buFont typeface="Arial" panose="020B0604020202020204" pitchFamily="34" charset="0"/>
              <a:buChar char="•"/>
            </a:pPr>
            <a:r>
              <a:rPr lang="es-ES" sz="2000" b="1" i="0" dirty="0">
                <a:solidFill>
                  <a:schemeClr val="bg1"/>
                </a:solidFill>
                <a:effectLst/>
                <a:latin typeface="ReithSans"/>
              </a:rPr>
              <a:t>Tráfico de vida salvaje</a:t>
            </a:r>
            <a:r>
              <a:rPr lang="es-ES" sz="2000" b="0" i="0" dirty="0">
                <a:solidFill>
                  <a:schemeClr val="bg1"/>
                </a:solidFill>
                <a:effectLst/>
                <a:latin typeface="ReithSans"/>
              </a:rPr>
              <a:t> (US$10.000 millones)</a:t>
            </a:r>
          </a:p>
          <a:p>
            <a:endParaRPr lang="es-CO" dirty="0">
              <a:solidFill>
                <a:schemeClr val="bg1"/>
              </a:solidFill>
            </a:endParaRPr>
          </a:p>
        </p:txBody>
      </p:sp>
    </p:spTree>
    <p:extLst>
      <p:ext uri="{BB962C8B-B14F-4D97-AF65-F5344CB8AC3E}">
        <p14:creationId xmlns:p14="http://schemas.microsoft.com/office/powerpoint/2010/main" val="813584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decel="4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8" name="Rectangle: Rounded Corners 17">
            <a:extLst>
              <a:ext uri="{FF2B5EF4-FFF2-40B4-BE49-F238E27FC236}">
                <a16:creationId xmlns:a16="http://schemas.microsoft.com/office/drawing/2014/main" id="{68E41924-7946-8961-3F57-C8F153262E18}"/>
              </a:ext>
            </a:extLst>
          </p:cNvPr>
          <p:cNvSpPr/>
          <p:nvPr/>
        </p:nvSpPr>
        <p:spPr>
          <a:xfrm>
            <a:off x="9099755" y="5725373"/>
            <a:ext cx="2856248" cy="1036685"/>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12" name="Grupo 11">
            <a:extLst>
              <a:ext uri="{FF2B5EF4-FFF2-40B4-BE49-F238E27FC236}">
                <a16:creationId xmlns:a16="http://schemas.microsoft.com/office/drawing/2014/main" id="{823A31C6-CE67-7ADE-7657-9A9CBFF127A6}"/>
              </a:ext>
            </a:extLst>
          </p:cNvPr>
          <p:cNvGrpSpPr/>
          <p:nvPr/>
        </p:nvGrpSpPr>
        <p:grpSpPr>
          <a:xfrm>
            <a:off x="9281824" y="5799678"/>
            <a:ext cx="2534989" cy="872319"/>
            <a:chOff x="9281824" y="5799678"/>
            <a:chExt cx="2534989" cy="872319"/>
          </a:xfrm>
        </p:grpSpPr>
        <p:pic>
          <p:nvPicPr>
            <p:cNvPr id="9" name="Imagen 8">
              <a:extLst>
                <a:ext uri="{FF2B5EF4-FFF2-40B4-BE49-F238E27FC236}">
                  <a16:creationId xmlns:a16="http://schemas.microsoft.com/office/drawing/2014/main" id="{3570067D-A385-6B72-7835-42548F45D6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81824" y="5844856"/>
              <a:ext cx="783402" cy="781965"/>
            </a:xfrm>
            <a:prstGeom prst="rect">
              <a:avLst/>
            </a:prstGeom>
          </p:spPr>
        </p:pic>
        <p:pic>
          <p:nvPicPr>
            <p:cNvPr id="10" name="Imagen 9">
              <a:extLst>
                <a:ext uri="{FF2B5EF4-FFF2-40B4-BE49-F238E27FC236}">
                  <a16:creationId xmlns:a16="http://schemas.microsoft.com/office/drawing/2014/main" id="{BE3F274D-7F26-3AB8-A7CC-A2382CF1CD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7172" y="5877032"/>
              <a:ext cx="731690" cy="731690"/>
            </a:xfrm>
            <a:prstGeom prst="ellipse">
              <a:avLst/>
            </a:prstGeom>
          </p:spPr>
        </p:pic>
        <p:pic>
          <p:nvPicPr>
            <p:cNvPr id="11" name="Marcador de contenido 3">
              <a:extLst>
                <a:ext uri="{FF2B5EF4-FFF2-40B4-BE49-F238E27FC236}">
                  <a16:creationId xmlns:a16="http://schemas.microsoft.com/office/drawing/2014/main" id="{EE3D62D8-838B-8713-9D65-0F75F00C4827}"/>
                </a:ext>
              </a:extLst>
            </p:cNvPr>
            <p:cNvPicPr>
              <a:picLocks noChangeAspect="1"/>
            </p:cNvPicPr>
            <p:nvPr/>
          </p:nvPicPr>
          <p:blipFill>
            <a:blip r:embed="rId4" cstate="print">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a:off x="10944494" y="5799678"/>
              <a:ext cx="872319" cy="872319"/>
            </a:xfrm>
            <a:prstGeom prst="rect">
              <a:avLst/>
            </a:prstGeom>
          </p:spPr>
        </p:pic>
      </p:grpSp>
      <p:sp>
        <p:nvSpPr>
          <p:cNvPr id="18" name="CuadroTexto 17">
            <a:extLst>
              <a:ext uri="{FF2B5EF4-FFF2-40B4-BE49-F238E27FC236}">
                <a16:creationId xmlns:a16="http://schemas.microsoft.com/office/drawing/2014/main" id="{57A9E1F8-2044-EB74-5C74-F8DF8F109C66}"/>
              </a:ext>
            </a:extLst>
          </p:cNvPr>
          <p:cNvSpPr txBox="1"/>
          <p:nvPr/>
        </p:nvSpPr>
        <p:spPr>
          <a:xfrm>
            <a:off x="239843" y="231179"/>
            <a:ext cx="11716160" cy="646331"/>
          </a:xfrm>
          <a:prstGeom prst="rect">
            <a:avLst/>
          </a:prstGeom>
          <a:noFill/>
          <a:ln w="28575">
            <a:solidFill>
              <a:schemeClr val="bg1"/>
            </a:solidFill>
          </a:ln>
        </p:spPr>
        <p:txBody>
          <a:bodyPr wrap="square" rtlCol="0">
            <a:spAutoFit/>
          </a:bodyPr>
          <a:lstStyle/>
          <a:p>
            <a:pPr algn="ctr"/>
            <a:r>
              <a:rPr lang="es-CO" sz="3600" b="1" dirty="0">
                <a:solidFill>
                  <a:schemeClr val="bg1"/>
                </a:solidFill>
              </a:rPr>
              <a:t>ACTORES O INTERVINIENTES EN ESTE FLAGELO DELICTIVO</a:t>
            </a:r>
          </a:p>
        </p:txBody>
      </p:sp>
      <p:pic>
        <p:nvPicPr>
          <p:cNvPr id="3" name="Gráfico 2" descr="Cabeza con engranajes">
            <a:extLst>
              <a:ext uri="{FF2B5EF4-FFF2-40B4-BE49-F238E27FC236}">
                <a16:creationId xmlns:a16="http://schemas.microsoft.com/office/drawing/2014/main" id="{FDC66D93-5B0F-A9FA-426C-C4F07C4A56F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219600" y="2589550"/>
            <a:ext cx="1678899" cy="1678899"/>
          </a:xfrm>
          <a:prstGeom prst="rect">
            <a:avLst/>
          </a:prstGeom>
        </p:spPr>
      </p:pic>
      <p:sp>
        <p:nvSpPr>
          <p:cNvPr id="15" name="object 17">
            <a:extLst>
              <a:ext uri="{FF2B5EF4-FFF2-40B4-BE49-F238E27FC236}">
                <a16:creationId xmlns:a16="http://schemas.microsoft.com/office/drawing/2014/main" id="{B6670444-A909-9088-32CB-CACEC604553B}"/>
              </a:ext>
            </a:extLst>
          </p:cNvPr>
          <p:cNvSpPr txBox="1"/>
          <p:nvPr/>
        </p:nvSpPr>
        <p:spPr>
          <a:xfrm>
            <a:off x="1937782" y="1072736"/>
            <a:ext cx="3285591" cy="289823"/>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es-CO" sz="1800" b="0" i="0" u="none" strike="noStrike" kern="1200" cap="none" spc="0" normalizeH="0" baseline="0" noProof="0" dirty="0">
                <a:ln>
                  <a:noFill/>
                </a:ln>
                <a:solidFill>
                  <a:schemeClr val="bg1"/>
                </a:solidFill>
                <a:effectLst/>
                <a:uLnTx/>
                <a:uFillTx/>
                <a:latin typeface="Century Gothic"/>
                <a:ea typeface="+mn-ea"/>
                <a:cs typeface="Century Gothic"/>
              </a:rPr>
              <a:t>OFICINAS DE MIGRACIÓN</a:t>
            </a:r>
            <a:endParaRPr kumimoji="0" sz="1800" b="0" i="0" u="none" strike="noStrike" kern="1200" cap="none" spc="0" normalizeH="0" baseline="0" noProof="0" dirty="0">
              <a:ln>
                <a:noFill/>
              </a:ln>
              <a:solidFill>
                <a:schemeClr val="bg1"/>
              </a:solidFill>
              <a:effectLst/>
              <a:uLnTx/>
              <a:uFillTx/>
              <a:latin typeface="Century Gothic"/>
              <a:ea typeface="+mn-ea"/>
              <a:cs typeface="Century Gothic"/>
            </a:endParaRPr>
          </a:p>
        </p:txBody>
      </p:sp>
      <p:sp>
        <p:nvSpPr>
          <p:cNvPr id="16" name="object 10">
            <a:extLst>
              <a:ext uri="{FF2B5EF4-FFF2-40B4-BE49-F238E27FC236}">
                <a16:creationId xmlns:a16="http://schemas.microsoft.com/office/drawing/2014/main" id="{FFD1EFF6-9EF2-C729-2DA2-D500C034C4C0}"/>
              </a:ext>
            </a:extLst>
          </p:cNvPr>
          <p:cNvSpPr/>
          <p:nvPr/>
        </p:nvSpPr>
        <p:spPr>
          <a:xfrm>
            <a:off x="5500116" y="1421891"/>
            <a:ext cx="445134" cy="1127063"/>
          </a:xfrm>
          <a:custGeom>
            <a:avLst/>
            <a:gdLst/>
            <a:ahLst/>
            <a:cxnLst/>
            <a:rect l="l" t="t" r="r" b="b"/>
            <a:pathLst>
              <a:path w="909954" h="2173604">
                <a:moveTo>
                  <a:pt x="909574" y="2173351"/>
                </a:moveTo>
                <a:lnTo>
                  <a:pt x="0" y="0"/>
                </a:lnTo>
              </a:path>
            </a:pathLst>
          </a:custGeom>
          <a:ln w="19050">
            <a:solidFill>
              <a:schemeClr val="bg1"/>
            </a:solidFill>
            <a:prstDash val="sysDash"/>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74">
            <a:extLst>
              <a:ext uri="{FF2B5EF4-FFF2-40B4-BE49-F238E27FC236}">
                <a16:creationId xmlns:a16="http://schemas.microsoft.com/office/drawing/2014/main" id="{EA11C26B-BB32-60B1-EB83-6E85F1757E24}"/>
              </a:ext>
            </a:extLst>
          </p:cNvPr>
          <p:cNvSpPr/>
          <p:nvPr/>
        </p:nvSpPr>
        <p:spPr>
          <a:xfrm>
            <a:off x="5046127" y="2548954"/>
            <a:ext cx="676556" cy="1739792"/>
          </a:xfrm>
          <a:custGeom>
            <a:avLst/>
            <a:gdLst/>
            <a:ahLst/>
            <a:cxnLst/>
            <a:rect l="l" t="t" r="r" b="b"/>
            <a:pathLst>
              <a:path w="664845" h="1593214">
                <a:moveTo>
                  <a:pt x="664346" y="1593214"/>
                </a:moveTo>
                <a:lnTo>
                  <a:pt x="617776" y="1583295"/>
                </a:lnTo>
                <a:lnTo>
                  <a:pt x="572405" y="1570850"/>
                </a:lnTo>
                <a:lnTo>
                  <a:pt x="528292" y="1555967"/>
                </a:lnTo>
                <a:lnTo>
                  <a:pt x="485500" y="1538735"/>
                </a:lnTo>
                <a:lnTo>
                  <a:pt x="444089" y="1519242"/>
                </a:lnTo>
                <a:lnTo>
                  <a:pt x="404121" y="1497578"/>
                </a:lnTo>
                <a:lnTo>
                  <a:pt x="365656" y="1473831"/>
                </a:lnTo>
                <a:lnTo>
                  <a:pt x="328756" y="1448088"/>
                </a:lnTo>
                <a:lnTo>
                  <a:pt x="293482" y="1420439"/>
                </a:lnTo>
                <a:lnTo>
                  <a:pt x="259894" y="1390972"/>
                </a:lnTo>
                <a:lnTo>
                  <a:pt x="228054" y="1359776"/>
                </a:lnTo>
                <a:lnTo>
                  <a:pt x="198022" y="1326939"/>
                </a:lnTo>
                <a:lnTo>
                  <a:pt x="169861" y="1292549"/>
                </a:lnTo>
                <a:lnTo>
                  <a:pt x="143631" y="1256696"/>
                </a:lnTo>
                <a:lnTo>
                  <a:pt x="119392" y="1219468"/>
                </a:lnTo>
                <a:lnTo>
                  <a:pt x="97207" y="1180953"/>
                </a:lnTo>
                <a:lnTo>
                  <a:pt x="77135" y="1141239"/>
                </a:lnTo>
                <a:lnTo>
                  <a:pt x="59239" y="1100416"/>
                </a:lnTo>
                <a:lnTo>
                  <a:pt x="43579" y="1058571"/>
                </a:lnTo>
                <a:lnTo>
                  <a:pt x="30217" y="1015794"/>
                </a:lnTo>
                <a:lnTo>
                  <a:pt x="19212" y="972173"/>
                </a:lnTo>
                <a:lnTo>
                  <a:pt x="10627" y="927796"/>
                </a:lnTo>
                <a:lnTo>
                  <a:pt x="4523" y="882751"/>
                </a:lnTo>
                <a:lnTo>
                  <a:pt x="960" y="837128"/>
                </a:lnTo>
                <a:lnTo>
                  <a:pt x="0" y="791015"/>
                </a:lnTo>
                <a:lnTo>
                  <a:pt x="1703" y="744501"/>
                </a:lnTo>
                <a:lnTo>
                  <a:pt x="6131" y="697673"/>
                </a:lnTo>
                <a:lnTo>
                  <a:pt x="13344" y="650620"/>
                </a:lnTo>
                <a:lnTo>
                  <a:pt x="23880" y="601606"/>
                </a:lnTo>
                <a:lnTo>
                  <a:pt x="37286" y="553762"/>
                </a:lnTo>
                <a:lnTo>
                  <a:pt x="53471" y="507183"/>
                </a:lnTo>
                <a:lnTo>
                  <a:pt x="72338" y="461963"/>
                </a:lnTo>
                <a:lnTo>
                  <a:pt x="93795" y="418195"/>
                </a:lnTo>
                <a:lnTo>
                  <a:pt x="117746" y="375974"/>
                </a:lnTo>
                <a:lnTo>
                  <a:pt x="144097" y="335394"/>
                </a:lnTo>
                <a:lnTo>
                  <a:pt x="172755" y="296549"/>
                </a:lnTo>
                <a:lnTo>
                  <a:pt x="203624" y="259533"/>
                </a:lnTo>
                <a:lnTo>
                  <a:pt x="236610" y="224440"/>
                </a:lnTo>
                <a:lnTo>
                  <a:pt x="271620" y="191365"/>
                </a:lnTo>
                <a:lnTo>
                  <a:pt x="308558" y="160402"/>
                </a:lnTo>
                <a:lnTo>
                  <a:pt x="347331" y="131644"/>
                </a:lnTo>
                <a:lnTo>
                  <a:pt x="387845" y="105185"/>
                </a:lnTo>
                <a:lnTo>
                  <a:pt x="430004" y="81121"/>
                </a:lnTo>
                <a:lnTo>
                  <a:pt x="473714" y="59544"/>
                </a:lnTo>
                <a:lnTo>
                  <a:pt x="518882" y="40550"/>
                </a:lnTo>
                <a:lnTo>
                  <a:pt x="565413" y="24231"/>
                </a:lnTo>
                <a:lnTo>
                  <a:pt x="613213" y="10683"/>
                </a:lnTo>
                <a:lnTo>
                  <a:pt x="662187" y="0"/>
                </a:lnTo>
              </a:path>
            </a:pathLst>
          </a:custGeom>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FFFF00"/>
              </a:solidFill>
              <a:effectLst/>
              <a:uLnTx/>
              <a:uFillTx/>
              <a:latin typeface="Calibri"/>
              <a:ea typeface="+mn-ea"/>
              <a:cs typeface="+mn-cs"/>
            </a:endParaRPr>
          </a:p>
        </p:txBody>
      </p:sp>
      <p:sp>
        <p:nvSpPr>
          <p:cNvPr id="20" name="object 74">
            <a:extLst>
              <a:ext uri="{FF2B5EF4-FFF2-40B4-BE49-F238E27FC236}">
                <a16:creationId xmlns:a16="http://schemas.microsoft.com/office/drawing/2014/main" id="{32CE8347-AA08-C8F5-1A83-45BD6943CD21}"/>
              </a:ext>
            </a:extLst>
          </p:cNvPr>
          <p:cNvSpPr/>
          <p:nvPr/>
        </p:nvSpPr>
        <p:spPr>
          <a:xfrm rot="10800000">
            <a:off x="6258894" y="2548954"/>
            <a:ext cx="676555" cy="1719495"/>
          </a:xfrm>
          <a:custGeom>
            <a:avLst/>
            <a:gdLst/>
            <a:ahLst/>
            <a:cxnLst/>
            <a:rect l="l" t="t" r="r" b="b"/>
            <a:pathLst>
              <a:path w="664845" h="1593214">
                <a:moveTo>
                  <a:pt x="664346" y="1593214"/>
                </a:moveTo>
                <a:lnTo>
                  <a:pt x="617776" y="1583295"/>
                </a:lnTo>
                <a:lnTo>
                  <a:pt x="572405" y="1570850"/>
                </a:lnTo>
                <a:lnTo>
                  <a:pt x="528292" y="1555967"/>
                </a:lnTo>
                <a:lnTo>
                  <a:pt x="485500" y="1538735"/>
                </a:lnTo>
                <a:lnTo>
                  <a:pt x="444089" y="1519242"/>
                </a:lnTo>
                <a:lnTo>
                  <a:pt x="404121" y="1497578"/>
                </a:lnTo>
                <a:lnTo>
                  <a:pt x="365656" y="1473831"/>
                </a:lnTo>
                <a:lnTo>
                  <a:pt x="328756" y="1448088"/>
                </a:lnTo>
                <a:lnTo>
                  <a:pt x="293482" y="1420439"/>
                </a:lnTo>
                <a:lnTo>
                  <a:pt x="259894" y="1390972"/>
                </a:lnTo>
                <a:lnTo>
                  <a:pt x="228054" y="1359776"/>
                </a:lnTo>
                <a:lnTo>
                  <a:pt x="198022" y="1326939"/>
                </a:lnTo>
                <a:lnTo>
                  <a:pt x="169861" y="1292549"/>
                </a:lnTo>
                <a:lnTo>
                  <a:pt x="143631" y="1256696"/>
                </a:lnTo>
                <a:lnTo>
                  <a:pt x="119392" y="1219468"/>
                </a:lnTo>
                <a:lnTo>
                  <a:pt x="97207" y="1180953"/>
                </a:lnTo>
                <a:lnTo>
                  <a:pt x="77135" y="1141239"/>
                </a:lnTo>
                <a:lnTo>
                  <a:pt x="59239" y="1100416"/>
                </a:lnTo>
                <a:lnTo>
                  <a:pt x="43579" y="1058571"/>
                </a:lnTo>
                <a:lnTo>
                  <a:pt x="30217" y="1015794"/>
                </a:lnTo>
                <a:lnTo>
                  <a:pt x="19212" y="972173"/>
                </a:lnTo>
                <a:lnTo>
                  <a:pt x="10627" y="927796"/>
                </a:lnTo>
                <a:lnTo>
                  <a:pt x="4523" y="882751"/>
                </a:lnTo>
                <a:lnTo>
                  <a:pt x="960" y="837128"/>
                </a:lnTo>
                <a:lnTo>
                  <a:pt x="0" y="791015"/>
                </a:lnTo>
                <a:lnTo>
                  <a:pt x="1703" y="744501"/>
                </a:lnTo>
                <a:lnTo>
                  <a:pt x="6131" y="697673"/>
                </a:lnTo>
                <a:lnTo>
                  <a:pt x="13344" y="650620"/>
                </a:lnTo>
                <a:lnTo>
                  <a:pt x="23880" y="601606"/>
                </a:lnTo>
                <a:lnTo>
                  <a:pt x="37286" y="553762"/>
                </a:lnTo>
                <a:lnTo>
                  <a:pt x="53471" y="507183"/>
                </a:lnTo>
                <a:lnTo>
                  <a:pt x="72338" y="461963"/>
                </a:lnTo>
                <a:lnTo>
                  <a:pt x="93795" y="418195"/>
                </a:lnTo>
                <a:lnTo>
                  <a:pt x="117746" y="375974"/>
                </a:lnTo>
                <a:lnTo>
                  <a:pt x="144097" y="335394"/>
                </a:lnTo>
                <a:lnTo>
                  <a:pt x="172755" y="296549"/>
                </a:lnTo>
                <a:lnTo>
                  <a:pt x="203624" y="259533"/>
                </a:lnTo>
                <a:lnTo>
                  <a:pt x="236610" y="224440"/>
                </a:lnTo>
                <a:lnTo>
                  <a:pt x="271620" y="191365"/>
                </a:lnTo>
                <a:lnTo>
                  <a:pt x="308558" y="160402"/>
                </a:lnTo>
                <a:lnTo>
                  <a:pt x="347331" y="131644"/>
                </a:lnTo>
                <a:lnTo>
                  <a:pt x="387845" y="105185"/>
                </a:lnTo>
                <a:lnTo>
                  <a:pt x="430004" y="81121"/>
                </a:lnTo>
                <a:lnTo>
                  <a:pt x="473714" y="59544"/>
                </a:lnTo>
                <a:lnTo>
                  <a:pt x="518882" y="40550"/>
                </a:lnTo>
                <a:lnTo>
                  <a:pt x="565413" y="24231"/>
                </a:lnTo>
                <a:lnTo>
                  <a:pt x="613213" y="10683"/>
                </a:lnTo>
                <a:lnTo>
                  <a:pt x="662187" y="0"/>
                </a:lnTo>
              </a:path>
            </a:pathLst>
          </a:custGeom>
          <a:noFill/>
          <a:ln w="3175">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4" name="Grupo 3">
            <a:extLst>
              <a:ext uri="{FF2B5EF4-FFF2-40B4-BE49-F238E27FC236}">
                <a16:creationId xmlns:a16="http://schemas.microsoft.com/office/drawing/2014/main" id="{8936420B-76C9-49F5-01C4-37385A273EDA}"/>
              </a:ext>
            </a:extLst>
          </p:cNvPr>
          <p:cNvGrpSpPr/>
          <p:nvPr/>
        </p:nvGrpSpPr>
        <p:grpSpPr>
          <a:xfrm>
            <a:off x="5143071" y="1000503"/>
            <a:ext cx="445134" cy="459105"/>
            <a:chOff x="5055108" y="1193291"/>
            <a:chExt cx="445134" cy="459105"/>
          </a:xfrm>
        </p:grpSpPr>
        <p:sp>
          <p:nvSpPr>
            <p:cNvPr id="13" name="object 18">
              <a:extLst>
                <a:ext uri="{FF2B5EF4-FFF2-40B4-BE49-F238E27FC236}">
                  <a16:creationId xmlns:a16="http://schemas.microsoft.com/office/drawing/2014/main" id="{ABCC3FCD-7B87-43E3-894B-4F39DD2D5911}"/>
                </a:ext>
              </a:extLst>
            </p:cNvPr>
            <p:cNvSpPr/>
            <p:nvPr/>
          </p:nvSpPr>
          <p:spPr>
            <a:xfrm>
              <a:off x="5055108" y="1193291"/>
              <a:ext cx="445134" cy="459105"/>
            </a:xfrm>
            <a:custGeom>
              <a:avLst/>
              <a:gdLst/>
              <a:ahLst/>
              <a:cxnLst/>
              <a:rect l="l" t="t" r="r" b="b"/>
              <a:pathLst>
                <a:path w="445135" h="459105">
                  <a:moveTo>
                    <a:pt x="222503" y="0"/>
                  </a:moveTo>
                  <a:lnTo>
                    <a:pt x="177647" y="4662"/>
                  </a:lnTo>
                  <a:lnTo>
                    <a:pt x="135874" y="18032"/>
                  </a:lnTo>
                  <a:lnTo>
                    <a:pt x="98077" y="39185"/>
                  </a:lnTo>
                  <a:lnTo>
                    <a:pt x="65150" y="67198"/>
                  </a:lnTo>
                  <a:lnTo>
                    <a:pt x="37986" y="101147"/>
                  </a:lnTo>
                  <a:lnTo>
                    <a:pt x="17478" y="140106"/>
                  </a:lnTo>
                  <a:lnTo>
                    <a:pt x="4518" y="183153"/>
                  </a:lnTo>
                  <a:lnTo>
                    <a:pt x="0" y="229362"/>
                  </a:lnTo>
                  <a:lnTo>
                    <a:pt x="4518" y="275570"/>
                  </a:lnTo>
                  <a:lnTo>
                    <a:pt x="17478" y="318617"/>
                  </a:lnTo>
                  <a:lnTo>
                    <a:pt x="37986" y="357576"/>
                  </a:lnTo>
                  <a:lnTo>
                    <a:pt x="65151" y="391525"/>
                  </a:lnTo>
                  <a:lnTo>
                    <a:pt x="98077" y="419538"/>
                  </a:lnTo>
                  <a:lnTo>
                    <a:pt x="135874" y="440691"/>
                  </a:lnTo>
                  <a:lnTo>
                    <a:pt x="177647" y="454061"/>
                  </a:lnTo>
                  <a:lnTo>
                    <a:pt x="222503" y="458724"/>
                  </a:lnTo>
                  <a:lnTo>
                    <a:pt x="267360" y="454061"/>
                  </a:lnTo>
                  <a:lnTo>
                    <a:pt x="309133" y="440691"/>
                  </a:lnTo>
                  <a:lnTo>
                    <a:pt x="346930" y="419538"/>
                  </a:lnTo>
                  <a:lnTo>
                    <a:pt x="379856" y="391525"/>
                  </a:lnTo>
                  <a:lnTo>
                    <a:pt x="407021" y="357576"/>
                  </a:lnTo>
                  <a:lnTo>
                    <a:pt x="427529" y="318617"/>
                  </a:lnTo>
                  <a:lnTo>
                    <a:pt x="440489" y="275570"/>
                  </a:lnTo>
                  <a:lnTo>
                    <a:pt x="445007" y="229362"/>
                  </a:lnTo>
                  <a:lnTo>
                    <a:pt x="440489" y="183153"/>
                  </a:lnTo>
                  <a:lnTo>
                    <a:pt x="427529" y="140106"/>
                  </a:lnTo>
                  <a:lnTo>
                    <a:pt x="407021" y="101147"/>
                  </a:lnTo>
                  <a:lnTo>
                    <a:pt x="379856" y="67198"/>
                  </a:lnTo>
                  <a:lnTo>
                    <a:pt x="346930" y="39185"/>
                  </a:lnTo>
                  <a:lnTo>
                    <a:pt x="309133" y="18032"/>
                  </a:lnTo>
                  <a:lnTo>
                    <a:pt x="267360" y="4662"/>
                  </a:lnTo>
                  <a:lnTo>
                    <a:pt x="222503" y="0"/>
                  </a:lnTo>
                  <a:close/>
                </a:path>
              </a:pathLst>
            </a:custGeom>
            <a:solidFill>
              <a:srgbClr val="9DC3E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object 19">
              <a:extLst>
                <a:ext uri="{FF2B5EF4-FFF2-40B4-BE49-F238E27FC236}">
                  <a16:creationId xmlns:a16="http://schemas.microsoft.com/office/drawing/2014/main" id="{2558EBF5-8AD0-524D-330B-ED56B82B5C48}"/>
                </a:ext>
              </a:extLst>
            </p:cNvPr>
            <p:cNvSpPr/>
            <p:nvPr/>
          </p:nvSpPr>
          <p:spPr>
            <a:xfrm>
              <a:off x="5126735" y="1266444"/>
              <a:ext cx="303530" cy="312420"/>
            </a:xfrm>
            <a:custGeom>
              <a:avLst/>
              <a:gdLst/>
              <a:ahLst/>
              <a:cxnLst/>
              <a:rect l="l" t="t" r="r" b="b"/>
              <a:pathLst>
                <a:path w="303529" h="312419">
                  <a:moveTo>
                    <a:pt x="151637" y="0"/>
                  </a:moveTo>
                  <a:lnTo>
                    <a:pt x="103729" y="7967"/>
                  </a:lnTo>
                  <a:lnTo>
                    <a:pt x="62106" y="30150"/>
                  </a:lnTo>
                  <a:lnTo>
                    <a:pt x="29272" y="63971"/>
                  </a:lnTo>
                  <a:lnTo>
                    <a:pt x="7735" y="106850"/>
                  </a:lnTo>
                  <a:lnTo>
                    <a:pt x="0" y="156209"/>
                  </a:lnTo>
                  <a:lnTo>
                    <a:pt x="7735" y="205569"/>
                  </a:lnTo>
                  <a:lnTo>
                    <a:pt x="29272" y="248448"/>
                  </a:lnTo>
                  <a:lnTo>
                    <a:pt x="62106" y="282269"/>
                  </a:lnTo>
                  <a:lnTo>
                    <a:pt x="103729" y="304452"/>
                  </a:lnTo>
                  <a:lnTo>
                    <a:pt x="151637" y="312419"/>
                  </a:lnTo>
                  <a:lnTo>
                    <a:pt x="199546" y="304452"/>
                  </a:lnTo>
                  <a:lnTo>
                    <a:pt x="241169" y="282269"/>
                  </a:lnTo>
                  <a:lnTo>
                    <a:pt x="274003" y="248448"/>
                  </a:lnTo>
                  <a:lnTo>
                    <a:pt x="295540" y="205569"/>
                  </a:lnTo>
                  <a:lnTo>
                    <a:pt x="303275" y="156209"/>
                  </a:lnTo>
                  <a:lnTo>
                    <a:pt x="295540" y="106850"/>
                  </a:lnTo>
                  <a:lnTo>
                    <a:pt x="274003" y="63971"/>
                  </a:lnTo>
                  <a:lnTo>
                    <a:pt x="241169" y="30150"/>
                  </a:lnTo>
                  <a:lnTo>
                    <a:pt x="199546" y="7967"/>
                  </a:lnTo>
                  <a:lnTo>
                    <a:pt x="151637" y="0"/>
                  </a:lnTo>
                  <a:close/>
                </a:path>
              </a:pathLst>
            </a:custGeom>
            <a:solidFill>
              <a:srgbClr val="FFFFFF"/>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effectLst/>
                  <a:uLnTx/>
                  <a:uFillTx/>
                  <a:latin typeface="Calibri"/>
                  <a:ea typeface="+mn-ea"/>
                  <a:cs typeface="+mn-cs"/>
                </a:rPr>
                <a:t>1</a:t>
              </a:r>
              <a:endParaRPr kumimoji="0" sz="1800" b="1" i="0" u="none" strike="noStrike" kern="1200" cap="none" spc="0" normalizeH="0" baseline="0" noProof="0" dirty="0">
                <a:ln>
                  <a:noFill/>
                </a:ln>
                <a:effectLst/>
                <a:uLnTx/>
                <a:uFillTx/>
                <a:latin typeface="Calibri"/>
                <a:ea typeface="+mn-ea"/>
                <a:cs typeface="+mn-cs"/>
              </a:endParaRPr>
            </a:p>
          </p:txBody>
        </p:sp>
      </p:grpSp>
      <p:grpSp>
        <p:nvGrpSpPr>
          <p:cNvPr id="23" name="Grupo 22">
            <a:extLst>
              <a:ext uri="{FF2B5EF4-FFF2-40B4-BE49-F238E27FC236}">
                <a16:creationId xmlns:a16="http://schemas.microsoft.com/office/drawing/2014/main" id="{C89D4B53-F0F5-5B00-55AB-EC92751F3064}"/>
              </a:ext>
            </a:extLst>
          </p:cNvPr>
          <p:cNvGrpSpPr/>
          <p:nvPr/>
        </p:nvGrpSpPr>
        <p:grpSpPr>
          <a:xfrm>
            <a:off x="4243650" y="1545938"/>
            <a:ext cx="445134" cy="459105"/>
            <a:chOff x="5055108" y="1193291"/>
            <a:chExt cx="445134" cy="459105"/>
          </a:xfrm>
        </p:grpSpPr>
        <p:sp>
          <p:nvSpPr>
            <p:cNvPr id="24" name="object 18">
              <a:extLst>
                <a:ext uri="{FF2B5EF4-FFF2-40B4-BE49-F238E27FC236}">
                  <a16:creationId xmlns:a16="http://schemas.microsoft.com/office/drawing/2014/main" id="{06B15F24-52E3-EDC2-FBCF-44DD260EE7BB}"/>
                </a:ext>
              </a:extLst>
            </p:cNvPr>
            <p:cNvSpPr/>
            <p:nvPr/>
          </p:nvSpPr>
          <p:spPr>
            <a:xfrm>
              <a:off x="5055108" y="1193291"/>
              <a:ext cx="445134" cy="459105"/>
            </a:xfrm>
            <a:custGeom>
              <a:avLst/>
              <a:gdLst/>
              <a:ahLst/>
              <a:cxnLst/>
              <a:rect l="l" t="t" r="r" b="b"/>
              <a:pathLst>
                <a:path w="445135" h="459105">
                  <a:moveTo>
                    <a:pt x="222503" y="0"/>
                  </a:moveTo>
                  <a:lnTo>
                    <a:pt x="177647" y="4662"/>
                  </a:lnTo>
                  <a:lnTo>
                    <a:pt x="135874" y="18032"/>
                  </a:lnTo>
                  <a:lnTo>
                    <a:pt x="98077" y="39185"/>
                  </a:lnTo>
                  <a:lnTo>
                    <a:pt x="65150" y="67198"/>
                  </a:lnTo>
                  <a:lnTo>
                    <a:pt x="37986" y="101147"/>
                  </a:lnTo>
                  <a:lnTo>
                    <a:pt x="17478" y="140106"/>
                  </a:lnTo>
                  <a:lnTo>
                    <a:pt x="4518" y="183153"/>
                  </a:lnTo>
                  <a:lnTo>
                    <a:pt x="0" y="229362"/>
                  </a:lnTo>
                  <a:lnTo>
                    <a:pt x="4518" y="275570"/>
                  </a:lnTo>
                  <a:lnTo>
                    <a:pt x="17478" y="318617"/>
                  </a:lnTo>
                  <a:lnTo>
                    <a:pt x="37986" y="357576"/>
                  </a:lnTo>
                  <a:lnTo>
                    <a:pt x="65151" y="391525"/>
                  </a:lnTo>
                  <a:lnTo>
                    <a:pt x="98077" y="419538"/>
                  </a:lnTo>
                  <a:lnTo>
                    <a:pt x="135874" y="440691"/>
                  </a:lnTo>
                  <a:lnTo>
                    <a:pt x="177647" y="454061"/>
                  </a:lnTo>
                  <a:lnTo>
                    <a:pt x="222503" y="458724"/>
                  </a:lnTo>
                  <a:lnTo>
                    <a:pt x="267360" y="454061"/>
                  </a:lnTo>
                  <a:lnTo>
                    <a:pt x="309133" y="440691"/>
                  </a:lnTo>
                  <a:lnTo>
                    <a:pt x="346930" y="419538"/>
                  </a:lnTo>
                  <a:lnTo>
                    <a:pt x="379856" y="391525"/>
                  </a:lnTo>
                  <a:lnTo>
                    <a:pt x="407021" y="357576"/>
                  </a:lnTo>
                  <a:lnTo>
                    <a:pt x="427529" y="318617"/>
                  </a:lnTo>
                  <a:lnTo>
                    <a:pt x="440489" y="275570"/>
                  </a:lnTo>
                  <a:lnTo>
                    <a:pt x="445007" y="229362"/>
                  </a:lnTo>
                  <a:lnTo>
                    <a:pt x="440489" y="183153"/>
                  </a:lnTo>
                  <a:lnTo>
                    <a:pt x="427529" y="140106"/>
                  </a:lnTo>
                  <a:lnTo>
                    <a:pt x="407021" y="101147"/>
                  </a:lnTo>
                  <a:lnTo>
                    <a:pt x="379856" y="67198"/>
                  </a:lnTo>
                  <a:lnTo>
                    <a:pt x="346930" y="39185"/>
                  </a:lnTo>
                  <a:lnTo>
                    <a:pt x="309133" y="18032"/>
                  </a:lnTo>
                  <a:lnTo>
                    <a:pt x="267360" y="4662"/>
                  </a:lnTo>
                  <a:lnTo>
                    <a:pt x="222503" y="0"/>
                  </a:lnTo>
                  <a:close/>
                </a:path>
              </a:pathLst>
            </a:custGeom>
            <a:solidFill>
              <a:srgbClr val="9DC3E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object 19">
              <a:extLst>
                <a:ext uri="{FF2B5EF4-FFF2-40B4-BE49-F238E27FC236}">
                  <a16:creationId xmlns:a16="http://schemas.microsoft.com/office/drawing/2014/main" id="{604BDB60-2A09-9E51-C3F2-567EC5CCDC60}"/>
                </a:ext>
              </a:extLst>
            </p:cNvPr>
            <p:cNvSpPr/>
            <p:nvPr/>
          </p:nvSpPr>
          <p:spPr>
            <a:xfrm>
              <a:off x="5126735" y="1266444"/>
              <a:ext cx="303530" cy="312420"/>
            </a:xfrm>
            <a:custGeom>
              <a:avLst/>
              <a:gdLst/>
              <a:ahLst/>
              <a:cxnLst/>
              <a:rect l="l" t="t" r="r" b="b"/>
              <a:pathLst>
                <a:path w="303529" h="312419">
                  <a:moveTo>
                    <a:pt x="151637" y="0"/>
                  </a:moveTo>
                  <a:lnTo>
                    <a:pt x="103729" y="7967"/>
                  </a:lnTo>
                  <a:lnTo>
                    <a:pt x="62106" y="30150"/>
                  </a:lnTo>
                  <a:lnTo>
                    <a:pt x="29272" y="63971"/>
                  </a:lnTo>
                  <a:lnTo>
                    <a:pt x="7735" y="106850"/>
                  </a:lnTo>
                  <a:lnTo>
                    <a:pt x="0" y="156209"/>
                  </a:lnTo>
                  <a:lnTo>
                    <a:pt x="7735" y="205569"/>
                  </a:lnTo>
                  <a:lnTo>
                    <a:pt x="29272" y="248448"/>
                  </a:lnTo>
                  <a:lnTo>
                    <a:pt x="62106" y="282269"/>
                  </a:lnTo>
                  <a:lnTo>
                    <a:pt x="103729" y="304452"/>
                  </a:lnTo>
                  <a:lnTo>
                    <a:pt x="151637" y="312419"/>
                  </a:lnTo>
                  <a:lnTo>
                    <a:pt x="199546" y="304452"/>
                  </a:lnTo>
                  <a:lnTo>
                    <a:pt x="241169" y="282269"/>
                  </a:lnTo>
                  <a:lnTo>
                    <a:pt x="274003" y="248448"/>
                  </a:lnTo>
                  <a:lnTo>
                    <a:pt x="295540" y="205569"/>
                  </a:lnTo>
                  <a:lnTo>
                    <a:pt x="303275" y="156209"/>
                  </a:lnTo>
                  <a:lnTo>
                    <a:pt x="295540" y="106850"/>
                  </a:lnTo>
                  <a:lnTo>
                    <a:pt x="274003" y="63971"/>
                  </a:lnTo>
                  <a:lnTo>
                    <a:pt x="241169" y="30150"/>
                  </a:lnTo>
                  <a:lnTo>
                    <a:pt x="199546" y="7967"/>
                  </a:lnTo>
                  <a:lnTo>
                    <a:pt x="151637" y="0"/>
                  </a:lnTo>
                  <a:close/>
                </a:path>
              </a:pathLst>
            </a:custGeom>
            <a:solidFill>
              <a:srgbClr val="FFFFFF"/>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effectLst/>
                  <a:uLnTx/>
                  <a:uFillTx/>
                  <a:latin typeface="Calibri"/>
                  <a:ea typeface="+mn-ea"/>
                  <a:cs typeface="+mn-cs"/>
                </a:rPr>
                <a:t>2</a:t>
              </a:r>
              <a:endParaRPr kumimoji="0" sz="1800" b="1" i="0" u="none" strike="noStrike" kern="1200" cap="none" spc="0" normalizeH="0" baseline="0" noProof="0" dirty="0">
                <a:ln>
                  <a:noFill/>
                </a:ln>
                <a:effectLst/>
                <a:uLnTx/>
                <a:uFillTx/>
                <a:latin typeface="Calibri"/>
                <a:ea typeface="+mn-ea"/>
                <a:cs typeface="+mn-cs"/>
              </a:endParaRPr>
            </a:p>
          </p:txBody>
        </p:sp>
      </p:grpSp>
      <p:sp>
        <p:nvSpPr>
          <p:cNvPr id="26" name="object 10">
            <a:extLst>
              <a:ext uri="{FF2B5EF4-FFF2-40B4-BE49-F238E27FC236}">
                <a16:creationId xmlns:a16="http://schemas.microsoft.com/office/drawing/2014/main" id="{B0390F6F-9C6C-C187-D8BB-E3CDB764C27B}"/>
              </a:ext>
            </a:extLst>
          </p:cNvPr>
          <p:cNvSpPr/>
          <p:nvPr/>
        </p:nvSpPr>
        <p:spPr>
          <a:xfrm rot="19548321">
            <a:off x="4968799" y="1647826"/>
            <a:ext cx="445134" cy="1127063"/>
          </a:xfrm>
          <a:custGeom>
            <a:avLst/>
            <a:gdLst/>
            <a:ahLst/>
            <a:cxnLst/>
            <a:rect l="l" t="t" r="r" b="b"/>
            <a:pathLst>
              <a:path w="909954" h="2173604">
                <a:moveTo>
                  <a:pt x="909574" y="2173351"/>
                </a:moveTo>
                <a:lnTo>
                  <a:pt x="0" y="0"/>
                </a:lnTo>
              </a:path>
            </a:pathLst>
          </a:custGeom>
          <a:ln w="19050">
            <a:solidFill>
              <a:schemeClr val="bg1"/>
            </a:solidFill>
            <a:prstDash val="sysDash"/>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 name="object 17">
            <a:extLst>
              <a:ext uri="{FF2B5EF4-FFF2-40B4-BE49-F238E27FC236}">
                <a16:creationId xmlns:a16="http://schemas.microsoft.com/office/drawing/2014/main" id="{D9E5ECB5-1FD1-1D75-7331-64B6A8D92B3B}"/>
              </a:ext>
            </a:extLst>
          </p:cNvPr>
          <p:cNvSpPr txBox="1"/>
          <p:nvPr/>
        </p:nvSpPr>
        <p:spPr>
          <a:xfrm>
            <a:off x="1139535" y="1597016"/>
            <a:ext cx="3173961" cy="289823"/>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es-CO" sz="1800" b="0" i="0" u="none" strike="noStrike" kern="1200" cap="none" spc="0" normalizeH="0" baseline="0" noProof="0" dirty="0">
                <a:ln>
                  <a:noFill/>
                </a:ln>
                <a:solidFill>
                  <a:schemeClr val="bg1"/>
                </a:solidFill>
                <a:effectLst/>
                <a:uLnTx/>
                <a:uFillTx/>
                <a:latin typeface="Century Gothic"/>
                <a:ea typeface="+mn-ea"/>
                <a:cs typeface="Century Gothic"/>
              </a:rPr>
              <a:t>AUTORIDADES DE POLICÍA</a:t>
            </a:r>
            <a:endParaRPr kumimoji="0" sz="1800" b="0" i="0" u="none" strike="noStrike" kern="1200" cap="none" spc="0" normalizeH="0" baseline="0" noProof="0" dirty="0">
              <a:ln>
                <a:noFill/>
              </a:ln>
              <a:solidFill>
                <a:schemeClr val="bg1"/>
              </a:solidFill>
              <a:effectLst/>
              <a:uLnTx/>
              <a:uFillTx/>
              <a:latin typeface="Century Gothic"/>
              <a:ea typeface="+mn-ea"/>
              <a:cs typeface="Century Gothic"/>
            </a:endParaRPr>
          </a:p>
        </p:txBody>
      </p:sp>
      <p:grpSp>
        <p:nvGrpSpPr>
          <p:cNvPr id="28" name="Grupo 27">
            <a:extLst>
              <a:ext uri="{FF2B5EF4-FFF2-40B4-BE49-F238E27FC236}">
                <a16:creationId xmlns:a16="http://schemas.microsoft.com/office/drawing/2014/main" id="{9E3F71B7-CAAA-B12E-DAB5-A40FAC644186}"/>
              </a:ext>
            </a:extLst>
          </p:cNvPr>
          <p:cNvGrpSpPr/>
          <p:nvPr/>
        </p:nvGrpSpPr>
        <p:grpSpPr>
          <a:xfrm>
            <a:off x="3358251" y="2905703"/>
            <a:ext cx="445134" cy="459105"/>
            <a:chOff x="5055108" y="1193291"/>
            <a:chExt cx="445134" cy="459105"/>
          </a:xfrm>
        </p:grpSpPr>
        <p:sp>
          <p:nvSpPr>
            <p:cNvPr id="29" name="object 18">
              <a:extLst>
                <a:ext uri="{FF2B5EF4-FFF2-40B4-BE49-F238E27FC236}">
                  <a16:creationId xmlns:a16="http://schemas.microsoft.com/office/drawing/2014/main" id="{D8267F43-E366-AFB0-2D50-179DCCA6BCE0}"/>
                </a:ext>
              </a:extLst>
            </p:cNvPr>
            <p:cNvSpPr/>
            <p:nvPr/>
          </p:nvSpPr>
          <p:spPr>
            <a:xfrm>
              <a:off x="5055108" y="1193291"/>
              <a:ext cx="445134" cy="459105"/>
            </a:xfrm>
            <a:custGeom>
              <a:avLst/>
              <a:gdLst/>
              <a:ahLst/>
              <a:cxnLst/>
              <a:rect l="l" t="t" r="r" b="b"/>
              <a:pathLst>
                <a:path w="445135" h="459105">
                  <a:moveTo>
                    <a:pt x="222503" y="0"/>
                  </a:moveTo>
                  <a:lnTo>
                    <a:pt x="177647" y="4662"/>
                  </a:lnTo>
                  <a:lnTo>
                    <a:pt x="135874" y="18032"/>
                  </a:lnTo>
                  <a:lnTo>
                    <a:pt x="98077" y="39185"/>
                  </a:lnTo>
                  <a:lnTo>
                    <a:pt x="65150" y="67198"/>
                  </a:lnTo>
                  <a:lnTo>
                    <a:pt x="37986" y="101147"/>
                  </a:lnTo>
                  <a:lnTo>
                    <a:pt x="17478" y="140106"/>
                  </a:lnTo>
                  <a:lnTo>
                    <a:pt x="4518" y="183153"/>
                  </a:lnTo>
                  <a:lnTo>
                    <a:pt x="0" y="229362"/>
                  </a:lnTo>
                  <a:lnTo>
                    <a:pt x="4518" y="275570"/>
                  </a:lnTo>
                  <a:lnTo>
                    <a:pt x="17478" y="318617"/>
                  </a:lnTo>
                  <a:lnTo>
                    <a:pt x="37986" y="357576"/>
                  </a:lnTo>
                  <a:lnTo>
                    <a:pt x="65151" y="391525"/>
                  </a:lnTo>
                  <a:lnTo>
                    <a:pt x="98077" y="419538"/>
                  </a:lnTo>
                  <a:lnTo>
                    <a:pt x="135874" y="440691"/>
                  </a:lnTo>
                  <a:lnTo>
                    <a:pt x="177647" y="454061"/>
                  </a:lnTo>
                  <a:lnTo>
                    <a:pt x="222503" y="458724"/>
                  </a:lnTo>
                  <a:lnTo>
                    <a:pt x="267360" y="454061"/>
                  </a:lnTo>
                  <a:lnTo>
                    <a:pt x="309133" y="440691"/>
                  </a:lnTo>
                  <a:lnTo>
                    <a:pt x="346930" y="419538"/>
                  </a:lnTo>
                  <a:lnTo>
                    <a:pt x="379856" y="391525"/>
                  </a:lnTo>
                  <a:lnTo>
                    <a:pt x="407021" y="357576"/>
                  </a:lnTo>
                  <a:lnTo>
                    <a:pt x="427529" y="318617"/>
                  </a:lnTo>
                  <a:lnTo>
                    <a:pt x="440489" y="275570"/>
                  </a:lnTo>
                  <a:lnTo>
                    <a:pt x="445007" y="229362"/>
                  </a:lnTo>
                  <a:lnTo>
                    <a:pt x="440489" y="183153"/>
                  </a:lnTo>
                  <a:lnTo>
                    <a:pt x="427529" y="140106"/>
                  </a:lnTo>
                  <a:lnTo>
                    <a:pt x="407021" y="101147"/>
                  </a:lnTo>
                  <a:lnTo>
                    <a:pt x="379856" y="67198"/>
                  </a:lnTo>
                  <a:lnTo>
                    <a:pt x="346930" y="39185"/>
                  </a:lnTo>
                  <a:lnTo>
                    <a:pt x="309133" y="18032"/>
                  </a:lnTo>
                  <a:lnTo>
                    <a:pt x="267360" y="4662"/>
                  </a:lnTo>
                  <a:lnTo>
                    <a:pt x="222503" y="0"/>
                  </a:lnTo>
                  <a:close/>
                </a:path>
              </a:pathLst>
            </a:custGeom>
            <a:solidFill>
              <a:srgbClr val="9DC3E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object 19">
              <a:extLst>
                <a:ext uri="{FF2B5EF4-FFF2-40B4-BE49-F238E27FC236}">
                  <a16:creationId xmlns:a16="http://schemas.microsoft.com/office/drawing/2014/main" id="{72B1247E-BD48-A1F2-6563-B07A83C13E40}"/>
                </a:ext>
              </a:extLst>
            </p:cNvPr>
            <p:cNvSpPr/>
            <p:nvPr/>
          </p:nvSpPr>
          <p:spPr>
            <a:xfrm>
              <a:off x="5126735" y="1266444"/>
              <a:ext cx="303530" cy="312420"/>
            </a:xfrm>
            <a:custGeom>
              <a:avLst/>
              <a:gdLst/>
              <a:ahLst/>
              <a:cxnLst/>
              <a:rect l="l" t="t" r="r" b="b"/>
              <a:pathLst>
                <a:path w="303529" h="312419">
                  <a:moveTo>
                    <a:pt x="151637" y="0"/>
                  </a:moveTo>
                  <a:lnTo>
                    <a:pt x="103729" y="7967"/>
                  </a:lnTo>
                  <a:lnTo>
                    <a:pt x="62106" y="30150"/>
                  </a:lnTo>
                  <a:lnTo>
                    <a:pt x="29272" y="63971"/>
                  </a:lnTo>
                  <a:lnTo>
                    <a:pt x="7735" y="106850"/>
                  </a:lnTo>
                  <a:lnTo>
                    <a:pt x="0" y="156209"/>
                  </a:lnTo>
                  <a:lnTo>
                    <a:pt x="7735" y="205569"/>
                  </a:lnTo>
                  <a:lnTo>
                    <a:pt x="29272" y="248448"/>
                  </a:lnTo>
                  <a:lnTo>
                    <a:pt x="62106" y="282269"/>
                  </a:lnTo>
                  <a:lnTo>
                    <a:pt x="103729" y="304452"/>
                  </a:lnTo>
                  <a:lnTo>
                    <a:pt x="151637" y="312419"/>
                  </a:lnTo>
                  <a:lnTo>
                    <a:pt x="199546" y="304452"/>
                  </a:lnTo>
                  <a:lnTo>
                    <a:pt x="241169" y="282269"/>
                  </a:lnTo>
                  <a:lnTo>
                    <a:pt x="274003" y="248448"/>
                  </a:lnTo>
                  <a:lnTo>
                    <a:pt x="295540" y="205569"/>
                  </a:lnTo>
                  <a:lnTo>
                    <a:pt x="303275" y="156209"/>
                  </a:lnTo>
                  <a:lnTo>
                    <a:pt x="295540" y="106850"/>
                  </a:lnTo>
                  <a:lnTo>
                    <a:pt x="274003" y="63971"/>
                  </a:lnTo>
                  <a:lnTo>
                    <a:pt x="241169" y="30150"/>
                  </a:lnTo>
                  <a:lnTo>
                    <a:pt x="199546" y="7967"/>
                  </a:lnTo>
                  <a:lnTo>
                    <a:pt x="151637" y="0"/>
                  </a:lnTo>
                  <a:close/>
                </a:path>
              </a:pathLst>
            </a:custGeom>
            <a:solidFill>
              <a:srgbClr val="FFFFFF"/>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dirty="0">
                  <a:ln>
                    <a:noFill/>
                  </a:ln>
                  <a:effectLst/>
                  <a:uLnTx/>
                  <a:uFillTx/>
                  <a:latin typeface="Calibri"/>
                  <a:ea typeface="+mn-ea"/>
                  <a:cs typeface="+mn-cs"/>
                </a:rPr>
                <a:t>4</a:t>
              </a:r>
              <a:endParaRPr kumimoji="0" sz="1800" b="1" i="0" u="none" strike="noStrike" kern="1200" cap="none" spc="0" normalizeH="0" baseline="0" noProof="0" dirty="0">
                <a:ln>
                  <a:noFill/>
                </a:ln>
                <a:effectLst/>
                <a:uLnTx/>
                <a:uFillTx/>
                <a:latin typeface="Calibri"/>
                <a:ea typeface="+mn-ea"/>
                <a:cs typeface="+mn-cs"/>
              </a:endParaRPr>
            </a:p>
          </p:txBody>
        </p:sp>
      </p:grpSp>
      <p:sp>
        <p:nvSpPr>
          <p:cNvPr id="31" name="object 17">
            <a:extLst>
              <a:ext uri="{FF2B5EF4-FFF2-40B4-BE49-F238E27FC236}">
                <a16:creationId xmlns:a16="http://schemas.microsoft.com/office/drawing/2014/main" id="{378CF410-47DD-555D-2B34-4DD816C6A01D}"/>
              </a:ext>
            </a:extLst>
          </p:cNvPr>
          <p:cNvSpPr txBox="1"/>
          <p:nvPr/>
        </p:nvSpPr>
        <p:spPr>
          <a:xfrm>
            <a:off x="988909" y="3001453"/>
            <a:ext cx="2440969" cy="289823"/>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lang="es-CO" dirty="0">
                <a:solidFill>
                  <a:schemeClr val="bg1"/>
                </a:solidFill>
                <a:latin typeface="Century Gothic"/>
                <a:cs typeface="Century Gothic"/>
              </a:rPr>
              <a:t>SISTEMA TRIBUTARIO</a:t>
            </a:r>
            <a:endParaRPr kumimoji="0" sz="1800" b="0" i="0" u="none" strike="noStrike" kern="1200" cap="none" spc="0" normalizeH="0" baseline="0" noProof="0" dirty="0">
              <a:ln>
                <a:noFill/>
              </a:ln>
              <a:solidFill>
                <a:schemeClr val="bg1"/>
              </a:solidFill>
              <a:effectLst/>
              <a:uLnTx/>
              <a:uFillTx/>
              <a:latin typeface="Century Gothic"/>
              <a:ea typeface="+mn-ea"/>
              <a:cs typeface="Century Gothic"/>
            </a:endParaRPr>
          </a:p>
        </p:txBody>
      </p:sp>
      <p:sp>
        <p:nvSpPr>
          <p:cNvPr id="32" name="object 10">
            <a:extLst>
              <a:ext uri="{FF2B5EF4-FFF2-40B4-BE49-F238E27FC236}">
                <a16:creationId xmlns:a16="http://schemas.microsoft.com/office/drawing/2014/main" id="{71C48318-EED4-AB41-19BB-E4788785AA59}"/>
              </a:ext>
            </a:extLst>
          </p:cNvPr>
          <p:cNvSpPr/>
          <p:nvPr/>
        </p:nvSpPr>
        <p:spPr>
          <a:xfrm rot="17579741">
            <a:off x="4206464" y="2582589"/>
            <a:ext cx="478436" cy="1120680"/>
          </a:xfrm>
          <a:custGeom>
            <a:avLst/>
            <a:gdLst/>
            <a:ahLst/>
            <a:cxnLst/>
            <a:rect l="l" t="t" r="r" b="b"/>
            <a:pathLst>
              <a:path w="909954" h="2173604">
                <a:moveTo>
                  <a:pt x="909574" y="2173351"/>
                </a:moveTo>
                <a:lnTo>
                  <a:pt x="0" y="0"/>
                </a:lnTo>
              </a:path>
            </a:pathLst>
          </a:custGeom>
          <a:ln w="19050">
            <a:solidFill>
              <a:schemeClr val="bg1"/>
            </a:solidFill>
            <a:prstDash val="sysDash"/>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3" name="object 17">
            <a:extLst>
              <a:ext uri="{FF2B5EF4-FFF2-40B4-BE49-F238E27FC236}">
                <a16:creationId xmlns:a16="http://schemas.microsoft.com/office/drawing/2014/main" id="{C2DEA855-592A-BFD1-49CC-450C45878E25}"/>
              </a:ext>
            </a:extLst>
          </p:cNvPr>
          <p:cNvSpPr txBox="1"/>
          <p:nvPr/>
        </p:nvSpPr>
        <p:spPr>
          <a:xfrm>
            <a:off x="76967" y="2341614"/>
            <a:ext cx="3870944" cy="289823"/>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es-CO" sz="1800" b="0" i="0" u="none" strike="noStrike" kern="1200" cap="none" spc="0" normalizeH="0" baseline="0" noProof="0" dirty="0">
                <a:ln>
                  <a:noFill/>
                </a:ln>
                <a:solidFill>
                  <a:schemeClr val="bg1"/>
                </a:solidFill>
                <a:effectLst/>
                <a:uLnTx/>
                <a:uFillTx/>
                <a:latin typeface="Century Gothic"/>
                <a:ea typeface="+mn-ea"/>
                <a:cs typeface="Century Gothic"/>
              </a:rPr>
              <a:t>UNIDAD INTELIGENCIA FINANCIERA</a:t>
            </a:r>
          </a:p>
        </p:txBody>
      </p:sp>
      <p:grpSp>
        <p:nvGrpSpPr>
          <p:cNvPr id="34" name="Grupo 33">
            <a:extLst>
              <a:ext uri="{FF2B5EF4-FFF2-40B4-BE49-F238E27FC236}">
                <a16:creationId xmlns:a16="http://schemas.microsoft.com/office/drawing/2014/main" id="{B5F1816D-885D-74F6-ED82-8D5CEDD88500}"/>
              </a:ext>
            </a:extLst>
          </p:cNvPr>
          <p:cNvGrpSpPr/>
          <p:nvPr/>
        </p:nvGrpSpPr>
        <p:grpSpPr>
          <a:xfrm>
            <a:off x="4057653" y="2298773"/>
            <a:ext cx="445134" cy="459105"/>
            <a:chOff x="5055108" y="1193291"/>
            <a:chExt cx="445134" cy="459105"/>
          </a:xfrm>
        </p:grpSpPr>
        <p:sp>
          <p:nvSpPr>
            <p:cNvPr id="35" name="object 18">
              <a:extLst>
                <a:ext uri="{FF2B5EF4-FFF2-40B4-BE49-F238E27FC236}">
                  <a16:creationId xmlns:a16="http://schemas.microsoft.com/office/drawing/2014/main" id="{245E709F-406D-EE50-6EF4-846D82F5AC09}"/>
                </a:ext>
              </a:extLst>
            </p:cNvPr>
            <p:cNvSpPr/>
            <p:nvPr/>
          </p:nvSpPr>
          <p:spPr>
            <a:xfrm>
              <a:off x="5055108" y="1193291"/>
              <a:ext cx="445134" cy="459105"/>
            </a:xfrm>
            <a:custGeom>
              <a:avLst/>
              <a:gdLst/>
              <a:ahLst/>
              <a:cxnLst/>
              <a:rect l="l" t="t" r="r" b="b"/>
              <a:pathLst>
                <a:path w="445135" h="459105">
                  <a:moveTo>
                    <a:pt x="222503" y="0"/>
                  </a:moveTo>
                  <a:lnTo>
                    <a:pt x="177647" y="4662"/>
                  </a:lnTo>
                  <a:lnTo>
                    <a:pt x="135874" y="18032"/>
                  </a:lnTo>
                  <a:lnTo>
                    <a:pt x="98077" y="39185"/>
                  </a:lnTo>
                  <a:lnTo>
                    <a:pt x="65150" y="67198"/>
                  </a:lnTo>
                  <a:lnTo>
                    <a:pt x="37986" y="101147"/>
                  </a:lnTo>
                  <a:lnTo>
                    <a:pt x="17478" y="140106"/>
                  </a:lnTo>
                  <a:lnTo>
                    <a:pt x="4518" y="183153"/>
                  </a:lnTo>
                  <a:lnTo>
                    <a:pt x="0" y="229362"/>
                  </a:lnTo>
                  <a:lnTo>
                    <a:pt x="4518" y="275570"/>
                  </a:lnTo>
                  <a:lnTo>
                    <a:pt x="17478" y="318617"/>
                  </a:lnTo>
                  <a:lnTo>
                    <a:pt x="37986" y="357576"/>
                  </a:lnTo>
                  <a:lnTo>
                    <a:pt x="65151" y="391525"/>
                  </a:lnTo>
                  <a:lnTo>
                    <a:pt x="98077" y="419538"/>
                  </a:lnTo>
                  <a:lnTo>
                    <a:pt x="135874" y="440691"/>
                  </a:lnTo>
                  <a:lnTo>
                    <a:pt x="177647" y="454061"/>
                  </a:lnTo>
                  <a:lnTo>
                    <a:pt x="222503" y="458724"/>
                  </a:lnTo>
                  <a:lnTo>
                    <a:pt x="267360" y="454061"/>
                  </a:lnTo>
                  <a:lnTo>
                    <a:pt x="309133" y="440691"/>
                  </a:lnTo>
                  <a:lnTo>
                    <a:pt x="346930" y="419538"/>
                  </a:lnTo>
                  <a:lnTo>
                    <a:pt x="379856" y="391525"/>
                  </a:lnTo>
                  <a:lnTo>
                    <a:pt x="407021" y="357576"/>
                  </a:lnTo>
                  <a:lnTo>
                    <a:pt x="427529" y="318617"/>
                  </a:lnTo>
                  <a:lnTo>
                    <a:pt x="440489" y="275570"/>
                  </a:lnTo>
                  <a:lnTo>
                    <a:pt x="445007" y="229362"/>
                  </a:lnTo>
                  <a:lnTo>
                    <a:pt x="440489" y="183153"/>
                  </a:lnTo>
                  <a:lnTo>
                    <a:pt x="427529" y="140106"/>
                  </a:lnTo>
                  <a:lnTo>
                    <a:pt x="407021" y="101147"/>
                  </a:lnTo>
                  <a:lnTo>
                    <a:pt x="379856" y="67198"/>
                  </a:lnTo>
                  <a:lnTo>
                    <a:pt x="346930" y="39185"/>
                  </a:lnTo>
                  <a:lnTo>
                    <a:pt x="309133" y="18032"/>
                  </a:lnTo>
                  <a:lnTo>
                    <a:pt x="267360" y="4662"/>
                  </a:lnTo>
                  <a:lnTo>
                    <a:pt x="222503" y="0"/>
                  </a:lnTo>
                  <a:close/>
                </a:path>
              </a:pathLst>
            </a:custGeom>
            <a:solidFill>
              <a:srgbClr val="9DC3E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6" name="object 19">
              <a:extLst>
                <a:ext uri="{FF2B5EF4-FFF2-40B4-BE49-F238E27FC236}">
                  <a16:creationId xmlns:a16="http://schemas.microsoft.com/office/drawing/2014/main" id="{A3346B67-256E-33B8-1ABD-FC24FC373DC1}"/>
                </a:ext>
              </a:extLst>
            </p:cNvPr>
            <p:cNvSpPr/>
            <p:nvPr/>
          </p:nvSpPr>
          <p:spPr>
            <a:xfrm>
              <a:off x="5126735" y="1266444"/>
              <a:ext cx="303530" cy="312420"/>
            </a:xfrm>
            <a:custGeom>
              <a:avLst/>
              <a:gdLst/>
              <a:ahLst/>
              <a:cxnLst/>
              <a:rect l="l" t="t" r="r" b="b"/>
              <a:pathLst>
                <a:path w="303529" h="312419">
                  <a:moveTo>
                    <a:pt x="151637" y="0"/>
                  </a:moveTo>
                  <a:lnTo>
                    <a:pt x="103729" y="7967"/>
                  </a:lnTo>
                  <a:lnTo>
                    <a:pt x="62106" y="30150"/>
                  </a:lnTo>
                  <a:lnTo>
                    <a:pt x="29272" y="63971"/>
                  </a:lnTo>
                  <a:lnTo>
                    <a:pt x="7735" y="106850"/>
                  </a:lnTo>
                  <a:lnTo>
                    <a:pt x="0" y="156209"/>
                  </a:lnTo>
                  <a:lnTo>
                    <a:pt x="7735" y="205569"/>
                  </a:lnTo>
                  <a:lnTo>
                    <a:pt x="29272" y="248448"/>
                  </a:lnTo>
                  <a:lnTo>
                    <a:pt x="62106" y="282269"/>
                  </a:lnTo>
                  <a:lnTo>
                    <a:pt x="103729" y="304452"/>
                  </a:lnTo>
                  <a:lnTo>
                    <a:pt x="151637" y="312419"/>
                  </a:lnTo>
                  <a:lnTo>
                    <a:pt x="199546" y="304452"/>
                  </a:lnTo>
                  <a:lnTo>
                    <a:pt x="241169" y="282269"/>
                  </a:lnTo>
                  <a:lnTo>
                    <a:pt x="274003" y="248448"/>
                  </a:lnTo>
                  <a:lnTo>
                    <a:pt x="295540" y="205569"/>
                  </a:lnTo>
                  <a:lnTo>
                    <a:pt x="303275" y="156209"/>
                  </a:lnTo>
                  <a:lnTo>
                    <a:pt x="295540" y="106850"/>
                  </a:lnTo>
                  <a:lnTo>
                    <a:pt x="274003" y="63971"/>
                  </a:lnTo>
                  <a:lnTo>
                    <a:pt x="241169" y="30150"/>
                  </a:lnTo>
                  <a:lnTo>
                    <a:pt x="199546" y="7967"/>
                  </a:lnTo>
                  <a:lnTo>
                    <a:pt x="151637" y="0"/>
                  </a:lnTo>
                  <a:close/>
                </a:path>
              </a:pathLst>
            </a:custGeom>
            <a:solidFill>
              <a:srgbClr val="FFFFFF"/>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dirty="0">
                  <a:ln>
                    <a:noFill/>
                  </a:ln>
                  <a:effectLst/>
                  <a:uLnTx/>
                  <a:uFillTx/>
                  <a:latin typeface="Calibri"/>
                  <a:ea typeface="+mn-ea"/>
                  <a:cs typeface="+mn-cs"/>
                </a:rPr>
                <a:t>3</a:t>
              </a:r>
              <a:endParaRPr kumimoji="0" sz="1800" b="1" i="0" u="none" strike="noStrike" kern="1200" cap="none" spc="0" normalizeH="0" baseline="0" noProof="0" dirty="0">
                <a:ln>
                  <a:noFill/>
                </a:ln>
                <a:effectLst/>
                <a:uLnTx/>
                <a:uFillTx/>
                <a:latin typeface="Calibri"/>
                <a:ea typeface="+mn-ea"/>
                <a:cs typeface="+mn-cs"/>
              </a:endParaRPr>
            </a:p>
          </p:txBody>
        </p:sp>
      </p:grpSp>
      <p:sp>
        <p:nvSpPr>
          <p:cNvPr id="37" name="object 10">
            <a:extLst>
              <a:ext uri="{FF2B5EF4-FFF2-40B4-BE49-F238E27FC236}">
                <a16:creationId xmlns:a16="http://schemas.microsoft.com/office/drawing/2014/main" id="{180C1002-9FE9-FB55-56A8-E48E0B4F9A13}"/>
              </a:ext>
            </a:extLst>
          </p:cNvPr>
          <p:cNvSpPr/>
          <p:nvPr/>
        </p:nvSpPr>
        <p:spPr>
          <a:xfrm rot="3722821" flipV="1">
            <a:off x="4585256" y="2481749"/>
            <a:ext cx="562885" cy="489225"/>
          </a:xfrm>
          <a:custGeom>
            <a:avLst/>
            <a:gdLst/>
            <a:ahLst/>
            <a:cxnLst/>
            <a:rect l="l" t="t" r="r" b="b"/>
            <a:pathLst>
              <a:path w="909954" h="2173604">
                <a:moveTo>
                  <a:pt x="909574" y="2173351"/>
                </a:moveTo>
                <a:lnTo>
                  <a:pt x="0" y="0"/>
                </a:lnTo>
              </a:path>
            </a:pathLst>
          </a:custGeom>
          <a:ln w="19050">
            <a:solidFill>
              <a:schemeClr val="bg1"/>
            </a:solidFill>
            <a:prstDash val="sysDash"/>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39" name="Grupo 38">
            <a:extLst>
              <a:ext uri="{FF2B5EF4-FFF2-40B4-BE49-F238E27FC236}">
                <a16:creationId xmlns:a16="http://schemas.microsoft.com/office/drawing/2014/main" id="{D7D4F8F6-2BE0-8C6A-CA18-8B0731DB0E34}"/>
              </a:ext>
            </a:extLst>
          </p:cNvPr>
          <p:cNvGrpSpPr/>
          <p:nvPr/>
        </p:nvGrpSpPr>
        <p:grpSpPr>
          <a:xfrm>
            <a:off x="5813759" y="5649922"/>
            <a:ext cx="445134" cy="459105"/>
            <a:chOff x="5055108" y="1193291"/>
            <a:chExt cx="445134" cy="459105"/>
          </a:xfrm>
        </p:grpSpPr>
        <p:sp>
          <p:nvSpPr>
            <p:cNvPr id="40" name="object 18">
              <a:extLst>
                <a:ext uri="{FF2B5EF4-FFF2-40B4-BE49-F238E27FC236}">
                  <a16:creationId xmlns:a16="http://schemas.microsoft.com/office/drawing/2014/main" id="{05557AB4-DC29-725C-96B1-B7C01B3DB048}"/>
                </a:ext>
              </a:extLst>
            </p:cNvPr>
            <p:cNvSpPr/>
            <p:nvPr/>
          </p:nvSpPr>
          <p:spPr>
            <a:xfrm>
              <a:off x="5055108" y="1193291"/>
              <a:ext cx="445134" cy="459105"/>
            </a:xfrm>
            <a:custGeom>
              <a:avLst/>
              <a:gdLst/>
              <a:ahLst/>
              <a:cxnLst/>
              <a:rect l="l" t="t" r="r" b="b"/>
              <a:pathLst>
                <a:path w="445135" h="459105">
                  <a:moveTo>
                    <a:pt x="222503" y="0"/>
                  </a:moveTo>
                  <a:lnTo>
                    <a:pt x="177647" y="4662"/>
                  </a:lnTo>
                  <a:lnTo>
                    <a:pt x="135874" y="18032"/>
                  </a:lnTo>
                  <a:lnTo>
                    <a:pt x="98077" y="39185"/>
                  </a:lnTo>
                  <a:lnTo>
                    <a:pt x="65150" y="67198"/>
                  </a:lnTo>
                  <a:lnTo>
                    <a:pt x="37986" y="101147"/>
                  </a:lnTo>
                  <a:lnTo>
                    <a:pt x="17478" y="140106"/>
                  </a:lnTo>
                  <a:lnTo>
                    <a:pt x="4518" y="183153"/>
                  </a:lnTo>
                  <a:lnTo>
                    <a:pt x="0" y="229362"/>
                  </a:lnTo>
                  <a:lnTo>
                    <a:pt x="4518" y="275570"/>
                  </a:lnTo>
                  <a:lnTo>
                    <a:pt x="17478" y="318617"/>
                  </a:lnTo>
                  <a:lnTo>
                    <a:pt x="37986" y="357576"/>
                  </a:lnTo>
                  <a:lnTo>
                    <a:pt x="65151" y="391525"/>
                  </a:lnTo>
                  <a:lnTo>
                    <a:pt x="98077" y="419538"/>
                  </a:lnTo>
                  <a:lnTo>
                    <a:pt x="135874" y="440691"/>
                  </a:lnTo>
                  <a:lnTo>
                    <a:pt x="177647" y="454061"/>
                  </a:lnTo>
                  <a:lnTo>
                    <a:pt x="222503" y="458724"/>
                  </a:lnTo>
                  <a:lnTo>
                    <a:pt x="267360" y="454061"/>
                  </a:lnTo>
                  <a:lnTo>
                    <a:pt x="309133" y="440691"/>
                  </a:lnTo>
                  <a:lnTo>
                    <a:pt x="346930" y="419538"/>
                  </a:lnTo>
                  <a:lnTo>
                    <a:pt x="379856" y="391525"/>
                  </a:lnTo>
                  <a:lnTo>
                    <a:pt x="407021" y="357576"/>
                  </a:lnTo>
                  <a:lnTo>
                    <a:pt x="427529" y="318617"/>
                  </a:lnTo>
                  <a:lnTo>
                    <a:pt x="440489" y="275570"/>
                  </a:lnTo>
                  <a:lnTo>
                    <a:pt x="445007" y="229362"/>
                  </a:lnTo>
                  <a:lnTo>
                    <a:pt x="440489" y="183153"/>
                  </a:lnTo>
                  <a:lnTo>
                    <a:pt x="427529" y="140106"/>
                  </a:lnTo>
                  <a:lnTo>
                    <a:pt x="407021" y="101147"/>
                  </a:lnTo>
                  <a:lnTo>
                    <a:pt x="379856" y="67198"/>
                  </a:lnTo>
                  <a:lnTo>
                    <a:pt x="346930" y="39185"/>
                  </a:lnTo>
                  <a:lnTo>
                    <a:pt x="309133" y="18032"/>
                  </a:lnTo>
                  <a:lnTo>
                    <a:pt x="267360" y="4662"/>
                  </a:lnTo>
                  <a:lnTo>
                    <a:pt x="222503" y="0"/>
                  </a:lnTo>
                  <a:close/>
                </a:path>
              </a:pathLst>
            </a:custGeom>
            <a:solidFill>
              <a:srgbClr val="9DC3E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1" name="object 19">
              <a:extLst>
                <a:ext uri="{FF2B5EF4-FFF2-40B4-BE49-F238E27FC236}">
                  <a16:creationId xmlns:a16="http://schemas.microsoft.com/office/drawing/2014/main" id="{1B51EC91-2A62-59ED-9C00-1595579F2B4D}"/>
                </a:ext>
              </a:extLst>
            </p:cNvPr>
            <p:cNvSpPr/>
            <p:nvPr/>
          </p:nvSpPr>
          <p:spPr>
            <a:xfrm>
              <a:off x="5126735" y="1266444"/>
              <a:ext cx="303530" cy="312420"/>
            </a:xfrm>
            <a:custGeom>
              <a:avLst/>
              <a:gdLst/>
              <a:ahLst/>
              <a:cxnLst/>
              <a:rect l="l" t="t" r="r" b="b"/>
              <a:pathLst>
                <a:path w="303529" h="312419">
                  <a:moveTo>
                    <a:pt x="151637" y="0"/>
                  </a:moveTo>
                  <a:lnTo>
                    <a:pt x="103729" y="7967"/>
                  </a:lnTo>
                  <a:lnTo>
                    <a:pt x="62106" y="30150"/>
                  </a:lnTo>
                  <a:lnTo>
                    <a:pt x="29272" y="63971"/>
                  </a:lnTo>
                  <a:lnTo>
                    <a:pt x="7735" y="106850"/>
                  </a:lnTo>
                  <a:lnTo>
                    <a:pt x="0" y="156209"/>
                  </a:lnTo>
                  <a:lnTo>
                    <a:pt x="7735" y="205569"/>
                  </a:lnTo>
                  <a:lnTo>
                    <a:pt x="29272" y="248448"/>
                  </a:lnTo>
                  <a:lnTo>
                    <a:pt x="62106" y="282269"/>
                  </a:lnTo>
                  <a:lnTo>
                    <a:pt x="103729" y="304452"/>
                  </a:lnTo>
                  <a:lnTo>
                    <a:pt x="151637" y="312419"/>
                  </a:lnTo>
                  <a:lnTo>
                    <a:pt x="199546" y="304452"/>
                  </a:lnTo>
                  <a:lnTo>
                    <a:pt x="241169" y="282269"/>
                  </a:lnTo>
                  <a:lnTo>
                    <a:pt x="274003" y="248448"/>
                  </a:lnTo>
                  <a:lnTo>
                    <a:pt x="295540" y="205569"/>
                  </a:lnTo>
                  <a:lnTo>
                    <a:pt x="303275" y="156209"/>
                  </a:lnTo>
                  <a:lnTo>
                    <a:pt x="295540" y="106850"/>
                  </a:lnTo>
                  <a:lnTo>
                    <a:pt x="274003" y="63971"/>
                  </a:lnTo>
                  <a:lnTo>
                    <a:pt x="241169" y="30150"/>
                  </a:lnTo>
                  <a:lnTo>
                    <a:pt x="199546" y="7967"/>
                  </a:lnTo>
                  <a:lnTo>
                    <a:pt x="151637" y="0"/>
                  </a:lnTo>
                  <a:close/>
                </a:path>
              </a:pathLst>
            </a:custGeom>
            <a:solidFill>
              <a:srgbClr val="FFFFFF"/>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2000" b="1" dirty="0">
                  <a:latin typeface="Calibri"/>
                </a:rPr>
                <a:t>9</a:t>
              </a:r>
              <a:endParaRPr kumimoji="0" sz="2000" b="1" i="0" u="none" strike="noStrike" kern="1200" cap="none" spc="0" normalizeH="0" baseline="0" noProof="0" dirty="0">
                <a:ln>
                  <a:noFill/>
                </a:ln>
                <a:effectLst/>
                <a:uLnTx/>
                <a:uFillTx/>
                <a:latin typeface="Calibri"/>
                <a:ea typeface="+mn-ea"/>
                <a:cs typeface="+mn-cs"/>
              </a:endParaRPr>
            </a:p>
          </p:txBody>
        </p:sp>
      </p:grpSp>
      <p:sp>
        <p:nvSpPr>
          <p:cNvPr id="42" name="object 10">
            <a:extLst>
              <a:ext uri="{FF2B5EF4-FFF2-40B4-BE49-F238E27FC236}">
                <a16:creationId xmlns:a16="http://schemas.microsoft.com/office/drawing/2014/main" id="{6374357A-1406-89C7-EE6E-559B427CE280}"/>
              </a:ext>
            </a:extLst>
          </p:cNvPr>
          <p:cNvSpPr/>
          <p:nvPr/>
        </p:nvSpPr>
        <p:spPr>
          <a:xfrm rot="16592527" flipV="1">
            <a:off x="5353032" y="4919425"/>
            <a:ext cx="1299050" cy="152292"/>
          </a:xfrm>
          <a:custGeom>
            <a:avLst/>
            <a:gdLst/>
            <a:ahLst/>
            <a:cxnLst/>
            <a:rect l="l" t="t" r="r" b="b"/>
            <a:pathLst>
              <a:path w="909954" h="2173604">
                <a:moveTo>
                  <a:pt x="909574" y="2173351"/>
                </a:moveTo>
                <a:lnTo>
                  <a:pt x="0" y="0"/>
                </a:lnTo>
              </a:path>
            </a:pathLst>
          </a:custGeom>
          <a:ln w="19050">
            <a:solidFill>
              <a:schemeClr val="bg1"/>
            </a:solidFill>
            <a:prstDash val="sysDash"/>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3" name="object 17">
            <a:extLst>
              <a:ext uri="{FF2B5EF4-FFF2-40B4-BE49-F238E27FC236}">
                <a16:creationId xmlns:a16="http://schemas.microsoft.com/office/drawing/2014/main" id="{285B4402-27D6-1929-8151-84A3918B2570}"/>
              </a:ext>
            </a:extLst>
          </p:cNvPr>
          <p:cNvSpPr txBox="1"/>
          <p:nvPr/>
        </p:nvSpPr>
        <p:spPr>
          <a:xfrm>
            <a:off x="4933317" y="6167201"/>
            <a:ext cx="2284092" cy="289823"/>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lang="es-CO" dirty="0">
                <a:solidFill>
                  <a:schemeClr val="bg1"/>
                </a:solidFill>
                <a:latin typeface="Century Gothic"/>
                <a:cs typeface="Century Gothic"/>
              </a:rPr>
              <a:t>BANCOS</a:t>
            </a:r>
            <a:endParaRPr kumimoji="0" sz="1800" b="0" i="0" u="none" strike="noStrike" kern="1200" cap="none" spc="0" normalizeH="0" baseline="0" noProof="0" dirty="0">
              <a:ln>
                <a:noFill/>
              </a:ln>
              <a:solidFill>
                <a:schemeClr val="bg1"/>
              </a:solidFill>
              <a:effectLst/>
              <a:uLnTx/>
              <a:uFillTx/>
              <a:latin typeface="Century Gothic"/>
              <a:ea typeface="+mn-ea"/>
              <a:cs typeface="Century Gothic"/>
            </a:endParaRPr>
          </a:p>
        </p:txBody>
      </p:sp>
      <p:grpSp>
        <p:nvGrpSpPr>
          <p:cNvPr id="44" name="Grupo 43">
            <a:extLst>
              <a:ext uri="{FF2B5EF4-FFF2-40B4-BE49-F238E27FC236}">
                <a16:creationId xmlns:a16="http://schemas.microsoft.com/office/drawing/2014/main" id="{C4FFF535-1CCC-ABB5-89D4-81D6DC8E590A}"/>
              </a:ext>
            </a:extLst>
          </p:cNvPr>
          <p:cNvGrpSpPr/>
          <p:nvPr/>
        </p:nvGrpSpPr>
        <p:grpSpPr>
          <a:xfrm>
            <a:off x="4866698" y="5288220"/>
            <a:ext cx="445134" cy="459105"/>
            <a:chOff x="5055108" y="1193291"/>
            <a:chExt cx="445134" cy="459105"/>
          </a:xfrm>
        </p:grpSpPr>
        <p:sp>
          <p:nvSpPr>
            <p:cNvPr id="45" name="object 18">
              <a:extLst>
                <a:ext uri="{FF2B5EF4-FFF2-40B4-BE49-F238E27FC236}">
                  <a16:creationId xmlns:a16="http://schemas.microsoft.com/office/drawing/2014/main" id="{C80749E7-1BCB-C8A6-33E2-66E64115CB71}"/>
                </a:ext>
              </a:extLst>
            </p:cNvPr>
            <p:cNvSpPr/>
            <p:nvPr/>
          </p:nvSpPr>
          <p:spPr>
            <a:xfrm>
              <a:off x="5055108" y="1193291"/>
              <a:ext cx="445134" cy="459105"/>
            </a:xfrm>
            <a:custGeom>
              <a:avLst/>
              <a:gdLst/>
              <a:ahLst/>
              <a:cxnLst/>
              <a:rect l="l" t="t" r="r" b="b"/>
              <a:pathLst>
                <a:path w="445135" h="459105">
                  <a:moveTo>
                    <a:pt x="222503" y="0"/>
                  </a:moveTo>
                  <a:lnTo>
                    <a:pt x="177647" y="4662"/>
                  </a:lnTo>
                  <a:lnTo>
                    <a:pt x="135874" y="18032"/>
                  </a:lnTo>
                  <a:lnTo>
                    <a:pt x="98077" y="39185"/>
                  </a:lnTo>
                  <a:lnTo>
                    <a:pt x="65150" y="67198"/>
                  </a:lnTo>
                  <a:lnTo>
                    <a:pt x="37986" y="101147"/>
                  </a:lnTo>
                  <a:lnTo>
                    <a:pt x="17478" y="140106"/>
                  </a:lnTo>
                  <a:lnTo>
                    <a:pt x="4518" y="183153"/>
                  </a:lnTo>
                  <a:lnTo>
                    <a:pt x="0" y="229362"/>
                  </a:lnTo>
                  <a:lnTo>
                    <a:pt x="4518" y="275570"/>
                  </a:lnTo>
                  <a:lnTo>
                    <a:pt x="17478" y="318617"/>
                  </a:lnTo>
                  <a:lnTo>
                    <a:pt x="37986" y="357576"/>
                  </a:lnTo>
                  <a:lnTo>
                    <a:pt x="65151" y="391525"/>
                  </a:lnTo>
                  <a:lnTo>
                    <a:pt x="98077" y="419538"/>
                  </a:lnTo>
                  <a:lnTo>
                    <a:pt x="135874" y="440691"/>
                  </a:lnTo>
                  <a:lnTo>
                    <a:pt x="177647" y="454061"/>
                  </a:lnTo>
                  <a:lnTo>
                    <a:pt x="222503" y="458724"/>
                  </a:lnTo>
                  <a:lnTo>
                    <a:pt x="267360" y="454061"/>
                  </a:lnTo>
                  <a:lnTo>
                    <a:pt x="309133" y="440691"/>
                  </a:lnTo>
                  <a:lnTo>
                    <a:pt x="346930" y="419538"/>
                  </a:lnTo>
                  <a:lnTo>
                    <a:pt x="379856" y="391525"/>
                  </a:lnTo>
                  <a:lnTo>
                    <a:pt x="407021" y="357576"/>
                  </a:lnTo>
                  <a:lnTo>
                    <a:pt x="427529" y="318617"/>
                  </a:lnTo>
                  <a:lnTo>
                    <a:pt x="440489" y="275570"/>
                  </a:lnTo>
                  <a:lnTo>
                    <a:pt x="445007" y="229362"/>
                  </a:lnTo>
                  <a:lnTo>
                    <a:pt x="440489" y="183153"/>
                  </a:lnTo>
                  <a:lnTo>
                    <a:pt x="427529" y="140106"/>
                  </a:lnTo>
                  <a:lnTo>
                    <a:pt x="407021" y="101147"/>
                  </a:lnTo>
                  <a:lnTo>
                    <a:pt x="379856" y="67198"/>
                  </a:lnTo>
                  <a:lnTo>
                    <a:pt x="346930" y="39185"/>
                  </a:lnTo>
                  <a:lnTo>
                    <a:pt x="309133" y="18032"/>
                  </a:lnTo>
                  <a:lnTo>
                    <a:pt x="267360" y="4662"/>
                  </a:lnTo>
                  <a:lnTo>
                    <a:pt x="222503" y="0"/>
                  </a:lnTo>
                  <a:close/>
                </a:path>
              </a:pathLst>
            </a:custGeom>
            <a:solidFill>
              <a:srgbClr val="9DC3E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6" name="object 19">
              <a:extLst>
                <a:ext uri="{FF2B5EF4-FFF2-40B4-BE49-F238E27FC236}">
                  <a16:creationId xmlns:a16="http://schemas.microsoft.com/office/drawing/2014/main" id="{3E0F35D8-824B-6419-204B-155EC31ED66C}"/>
                </a:ext>
              </a:extLst>
            </p:cNvPr>
            <p:cNvSpPr/>
            <p:nvPr/>
          </p:nvSpPr>
          <p:spPr>
            <a:xfrm>
              <a:off x="5126735" y="1266444"/>
              <a:ext cx="303530" cy="312420"/>
            </a:xfrm>
            <a:custGeom>
              <a:avLst/>
              <a:gdLst/>
              <a:ahLst/>
              <a:cxnLst/>
              <a:rect l="l" t="t" r="r" b="b"/>
              <a:pathLst>
                <a:path w="303529" h="312419">
                  <a:moveTo>
                    <a:pt x="151637" y="0"/>
                  </a:moveTo>
                  <a:lnTo>
                    <a:pt x="103729" y="7967"/>
                  </a:lnTo>
                  <a:lnTo>
                    <a:pt x="62106" y="30150"/>
                  </a:lnTo>
                  <a:lnTo>
                    <a:pt x="29272" y="63971"/>
                  </a:lnTo>
                  <a:lnTo>
                    <a:pt x="7735" y="106850"/>
                  </a:lnTo>
                  <a:lnTo>
                    <a:pt x="0" y="156209"/>
                  </a:lnTo>
                  <a:lnTo>
                    <a:pt x="7735" y="205569"/>
                  </a:lnTo>
                  <a:lnTo>
                    <a:pt x="29272" y="248448"/>
                  </a:lnTo>
                  <a:lnTo>
                    <a:pt x="62106" y="282269"/>
                  </a:lnTo>
                  <a:lnTo>
                    <a:pt x="103729" y="304452"/>
                  </a:lnTo>
                  <a:lnTo>
                    <a:pt x="151637" y="312419"/>
                  </a:lnTo>
                  <a:lnTo>
                    <a:pt x="199546" y="304452"/>
                  </a:lnTo>
                  <a:lnTo>
                    <a:pt x="241169" y="282269"/>
                  </a:lnTo>
                  <a:lnTo>
                    <a:pt x="274003" y="248448"/>
                  </a:lnTo>
                  <a:lnTo>
                    <a:pt x="295540" y="205569"/>
                  </a:lnTo>
                  <a:lnTo>
                    <a:pt x="303275" y="156209"/>
                  </a:lnTo>
                  <a:lnTo>
                    <a:pt x="295540" y="106850"/>
                  </a:lnTo>
                  <a:lnTo>
                    <a:pt x="274003" y="63971"/>
                  </a:lnTo>
                  <a:lnTo>
                    <a:pt x="241169" y="30150"/>
                  </a:lnTo>
                  <a:lnTo>
                    <a:pt x="199546" y="7967"/>
                  </a:lnTo>
                  <a:lnTo>
                    <a:pt x="151637" y="0"/>
                  </a:lnTo>
                  <a:close/>
                </a:path>
              </a:pathLst>
            </a:custGeom>
            <a:solidFill>
              <a:srgbClr val="FFFFFF"/>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effectLst/>
                  <a:uLnTx/>
                  <a:uFillTx/>
                  <a:latin typeface="Calibri"/>
                  <a:ea typeface="+mn-ea"/>
                  <a:cs typeface="+mn-cs"/>
                </a:rPr>
                <a:t>8</a:t>
              </a:r>
              <a:endParaRPr kumimoji="0" sz="2000" b="1" i="0" u="none" strike="noStrike" kern="1200" cap="none" spc="0" normalizeH="0" baseline="0" noProof="0" dirty="0">
                <a:ln>
                  <a:noFill/>
                </a:ln>
                <a:effectLst/>
                <a:uLnTx/>
                <a:uFillTx/>
                <a:latin typeface="Calibri"/>
                <a:ea typeface="+mn-ea"/>
                <a:cs typeface="+mn-cs"/>
              </a:endParaRPr>
            </a:p>
          </p:txBody>
        </p:sp>
      </p:grpSp>
      <p:sp>
        <p:nvSpPr>
          <p:cNvPr id="47" name="object 10">
            <a:extLst>
              <a:ext uri="{FF2B5EF4-FFF2-40B4-BE49-F238E27FC236}">
                <a16:creationId xmlns:a16="http://schemas.microsoft.com/office/drawing/2014/main" id="{3B0EF874-0689-44A6-20D0-9B303A265F69}"/>
              </a:ext>
            </a:extLst>
          </p:cNvPr>
          <p:cNvSpPr/>
          <p:nvPr/>
        </p:nvSpPr>
        <p:spPr>
          <a:xfrm rot="18387925" flipV="1">
            <a:off x="4854937" y="4748286"/>
            <a:ext cx="1068235" cy="112708"/>
          </a:xfrm>
          <a:custGeom>
            <a:avLst/>
            <a:gdLst/>
            <a:ahLst/>
            <a:cxnLst/>
            <a:rect l="l" t="t" r="r" b="b"/>
            <a:pathLst>
              <a:path w="909954" h="2173604">
                <a:moveTo>
                  <a:pt x="909574" y="2173351"/>
                </a:moveTo>
                <a:lnTo>
                  <a:pt x="0" y="0"/>
                </a:lnTo>
              </a:path>
            </a:pathLst>
          </a:custGeom>
          <a:ln w="19050">
            <a:solidFill>
              <a:schemeClr val="bg1"/>
            </a:solidFill>
            <a:prstDash val="sysDash"/>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8" name="object 17">
            <a:extLst>
              <a:ext uri="{FF2B5EF4-FFF2-40B4-BE49-F238E27FC236}">
                <a16:creationId xmlns:a16="http://schemas.microsoft.com/office/drawing/2014/main" id="{FA655C54-BDF0-A0C4-B176-F6EC508EE2E6}"/>
              </a:ext>
            </a:extLst>
          </p:cNvPr>
          <p:cNvSpPr txBox="1"/>
          <p:nvPr/>
        </p:nvSpPr>
        <p:spPr>
          <a:xfrm>
            <a:off x="476639" y="5152320"/>
            <a:ext cx="3373237" cy="289823"/>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es-CO" sz="1800" b="0" i="0" u="none" strike="noStrike" kern="1200" cap="none" spc="0" normalizeH="0" baseline="0" noProof="0" dirty="0">
                <a:ln>
                  <a:noFill/>
                </a:ln>
                <a:solidFill>
                  <a:schemeClr val="bg1"/>
                </a:solidFill>
                <a:effectLst/>
                <a:uLnTx/>
                <a:uFillTx/>
                <a:latin typeface="Century Gothic"/>
                <a:ea typeface="+mn-ea"/>
                <a:cs typeface="Century Gothic"/>
              </a:rPr>
              <a:t>OFICIALES DE CUMPLIMIENTO</a:t>
            </a:r>
            <a:endParaRPr kumimoji="0" sz="1800" b="0" i="0" u="none" strike="noStrike" kern="1200" cap="none" spc="0" normalizeH="0" baseline="0" noProof="0" dirty="0">
              <a:ln>
                <a:noFill/>
              </a:ln>
              <a:solidFill>
                <a:schemeClr val="bg1"/>
              </a:solidFill>
              <a:effectLst/>
              <a:uLnTx/>
              <a:uFillTx/>
              <a:latin typeface="Century Gothic"/>
              <a:ea typeface="+mn-ea"/>
              <a:cs typeface="Century Gothic"/>
            </a:endParaRPr>
          </a:p>
        </p:txBody>
      </p:sp>
      <p:grpSp>
        <p:nvGrpSpPr>
          <p:cNvPr id="49" name="Grupo 48">
            <a:extLst>
              <a:ext uri="{FF2B5EF4-FFF2-40B4-BE49-F238E27FC236}">
                <a16:creationId xmlns:a16="http://schemas.microsoft.com/office/drawing/2014/main" id="{903C418A-64A4-400F-CD17-FE6D29AFC776}"/>
              </a:ext>
            </a:extLst>
          </p:cNvPr>
          <p:cNvGrpSpPr/>
          <p:nvPr/>
        </p:nvGrpSpPr>
        <p:grpSpPr>
          <a:xfrm>
            <a:off x="3868362" y="5058668"/>
            <a:ext cx="445134" cy="459105"/>
            <a:chOff x="5055108" y="1193291"/>
            <a:chExt cx="445134" cy="459105"/>
          </a:xfrm>
        </p:grpSpPr>
        <p:sp>
          <p:nvSpPr>
            <p:cNvPr id="50" name="object 18">
              <a:extLst>
                <a:ext uri="{FF2B5EF4-FFF2-40B4-BE49-F238E27FC236}">
                  <a16:creationId xmlns:a16="http://schemas.microsoft.com/office/drawing/2014/main" id="{75352384-5BDA-FFE6-B516-91FCC639B864}"/>
                </a:ext>
              </a:extLst>
            </p:cNvPr>
            <p:cNvSpPr/>
            <p:nvPr/>
          </p:nvSpPr>
          <p:spPr>
            <a:xfrm>
              <a:off x="5055108" y="1193291"/>
              <a:ext cx="445134" cy="459105"/>
            </a:xfrm>
            <a:custGeom>
              <a:avLst/>
              <a:gdLst/>
              <a:ahLst/>
              <a:cxnLst/>
              <a:rect l="l" t="t" r="r" b="b"/>
              <a:pathLst>
                <a:path w="445135" h="459105">
                  <a:moveTo>
                    <a:pt x="222503" y="0"/>
                  </a:moveTo>
                  <a:lnTo>
                    <a:pt x="177647" y="4662"/>
                  </a:lnTo>
                  <a:lnTo>
                    <a:pt x="135874" y="18032"/>
                  </a:lnTo>
                  <a:lnTo>
                    <a:pt x="98077" y="39185"/>
                  </a:lnTo>
                  <a:lnTo>
                    <a:pt x="65150" y="67198"/>
                  </a:lnTo>
                  <a:lnTo>
                    <a:pt x="37986" y="101147"/>
                  </a:lnTo>
                  <a:lnTo>
                    <a:pt x="17478" y="140106"/>
                  </a:lnTo>
                  <a:lnTo>
                    <a:pt x="4518" y="183153"/>
                  </a:lnTo>
                  <a:lnTo>
                    <a:pt x="0" y="229362"/>
                  </a:lnTo>
                  <a:lnTo>
                    <a:pt x="4518" y="275570"/>
                  </a:lnTo>
                  <a:lnTo>
                    <a:pt x="17478" y="318617"/>
                  </a:lnTo>
                  <a:lnTo>
                    <a:pt x="37986" y="357576"/>
                  </a:lnTo>
                  <a:lnTo>
                    <a:pt x="65151" y="391525"/>
                  </a:lnTo>
                  <a:lnTo>
                    <a:pt x="98077" y="419538"/>
                  </a:lnTo>
                  <a:lnTo>
                    <a:pt x="135874" y="440691"/>
                  </a:lnTo>
                  <a:lnTo>
                    <a:pt x="177647" y="454061"/>
                  </a:lnTo>
                  <a:lnTo>
                    <a:pt x="222503" y="458724"/>
                  </a:lnTo>
                  <a:lnTo>
                    <a:pt x="267360" y="454061"/>
                  </a:lnTo>
                  <a:lnTo>
                    <a:pt x="309133" y="440691"/>
                  </a:lnTo>
                  <a:lnTo>
                    <a:pt x="346930" y="419538"/>
                  </a:lnTo>
                  <a:lnTo>
                    <a:pt x="379856" y="391525"/>
                  </a:lnTo>
                  <a:lnTo>
                    <a:pt x="407021" y="357576"/>
                  </a:lnTo>
                  <a:lnTo>
                    <a:pt x="427529" y="318617"/>
                  </a:lnTo>
                  <a:lnTo>
                    <a:pt x="440489" y="275570"/>
                  </a:lnTo>
                  <a:lnTo>
                    <a:pt x="445007" y="229362"/>
                  </a:lnTo>
                  <a:lnTo>
                    <a:pt x="440489" y="183153"/>
                  </a:lnTo>
                  <a:lnTo>
                    <a:pt x="427529" y="140106"/>
                  </a:lnTo>
                  <a:lnTo>
                    <a:pt x="407021" y="101147"/>
                  </a:lnTo>
                  <a:lnTo>
                    <a:pt x="379856" y="67198"/>
                  </a:lnTo>
                  <a:lnTo>
                    <a:pt x="346930" y="39185"/>
                  </a:lnTo>
                  <a:lnTo>
                    <a:pt x="309133" y="18032"/>
                  </a:lnTo>
                  <a:lnTo>
                    <a:pt x="267360" y="4662"/>
                  </a:lnTo>
                  <a:lnTo>
                    <a:pt x="222503" y="0"/>
                  </a:lnTo>
                  <a:close/>
                </a:path>
              </a:pathLst>
            </a:custGeom>
            <a:solidFill>
              <a:srgbClr val="9DC3E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1" name="object 19">
              <a:extLst>
                <a:ext uri="{FF2B5EF4-FFF2-40B4-BE49-F238E27FC236}">
                  <a16:creationId xmlns:a16="http://schemas.microsoft.com/office/drawing/2014/main" id="{65987A04-A84E-4CE3-C40E-CA718B9994CF}"/>
                </a:ext>
              </a:extLst>
            </p:cNvPr>
            <p:cNvSpPr/>
            <p:nvPr/>
          </p:nvSpPr>
          <p:spPr>
            <a:xfrm>
              <a:off x="5126735" y="1266444"/>
              <a:ext cx="303530" cy="312420"/>
            </a:xfrm>
            <a:custGeom>
              <a:avLst/>
              <a:gdLst/>
              <a:ahLst/>
              <a:cxnLst/>
              <a:rect l="l" t="t" r="r" b="b"/>
              <a:pathLst>
                <a:path w="303529" h="312419">
                  <a:moveTo>
                    <a:pt x="151637" y="0"/>
                  </a:moveTo>
                  <a:lnTo>
                    <a:pt x="103729" y="7967"/>
                  </a:lnTo>
                  <a:lnTo>
                    <a:pt x="62106" y="30150"/>
                  </a:lnTo>
                  <a:lnTo>
                    <a:pt x="29272" y="63971"/>
                  </a:lnTo>
                  <a:lnTo>
                    <a:pt x="7735" y="106850"/>
                  </a:lnTo>
                  <a:lnTo>
                    <a:pt x="0" y="156209"/>
                  </a:lnTo>
                  <a:lnTo>
                    <a:pt x="7735" y="205569"/>
                  </a:lnTo>
                  <a:lnTo>
                    <a:pt x="29272" y="248448"/>
                  </a:lnTo>
                  <a:lnTo>
                    <a:pt x="62106" y="282269"/>
                  </a:lnTo>
                  <a:lnTo>
                    <a:pt x="103729" y="304452"/>
                  </a:lnTo>
                  <a:lnTo>
                    <a:pt x="151637" y="312419"/>
                  </a:lnTo>
                  <a:lnTo>
                    <a:pt x="199546" y="304452"/>
                  </a:lnTo>
                  <a:lnTo>
                    <a:pt x="241169" y="282269"/>
                  </a:lnTo>
                  <a:lnTo>
                    <a:pt x="274003" y="248448"/>
                  </a:lnTo>
                  <a:lnTo>
                    <a:pt x="295540" y="205569"/>
                  </a:lnTo>
                  <a:lnTo>
                    <a:pt x="303275" y="156209"/>
                  </a:lnTo>
                  <a:lnTo>
                    <a:pt x="295540" y="106850"/>
                  </a:lnTo>
                  <a:lnTo>
                    <a:pt x="274003" y="63971"/>
                  </a:lnTo>
                  <a:lnTo>
                    <a:pt x="241169" y="30150"/>
                  </a:lnTo>
                  <a:lnTo>
                    <a:pt x="199546" y="7967"/>
                  </a:lnTo>
                  <a:lnTo>
                    <a:pt x="151637" y="0"/>
                  </a:lnTo>
                  <a:close/>
                </a:path>
              </a:pathLst>
            </a:custGeom>
            <a:solidFill>
              <a:srgbClr val="FFFFFF"/>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2000" b="1" dirty="0">
                  <a:latin typeface="Calibri"/>
                </a:rPr>
                <a:t>7</a:t>
              </a:r>
              <a:endParaRPr kumimoji="0" sz="2000" b="1" i="0" u="none" strike="noStrike" kern="1200" cap="none" spc="0" normalizeH="0" baseline="0" noProof="0" dirty="0">
                <a:ln>
                  <a:noFill/>
                </a:ln>
                <a:effectLst/>
                <a:uLnTx/>
                <a:uFillTx/>
                <a:latin typeface="Calibri"/>
                <a:ea typeface="+mn-ea"/>
                <a:cs typeface="+mn-cs"/>
              </a:endParaRPr>
            </a:p>
          </p:txBody>
        </p:sp>
      </p:grpSp>
      <p:sp>
        <p:nvSpPr>
          <p:cNvPr id="52" name="object 10">
            <a:extLst>
              <a:ext uri="{FF2B5EF4-FFF2-40B4-BE49-F238E27FC236}">
                <a16:creationId xmlns:a16="http://schemas.microsoft.com/office/drawing/2014/main" id="{7BBACF93-DC82-9613-60C0-81FEB197D888}"/>
              </a:ext>
            </a:extLst>
          </p:cNvPr>
          <p:cNvSpPr/>
          <p:nvPr/>
        </p:nvSpPr>
        <p:spPr>
          <a:xfrm rot="20861207" flipV="1">
            <a:off x="4194928" y="4359943"/>
            <a:ext cx="1277045" cy="662138"/>
          </a:xfrm>
          <a:custGeom>
            <a:avLst/>
            <a:gdLst/>
            <a:ahLst/>
            <a:cxnLst/>
            <a:rect l="l" t="t" r="r" b="b"/>
            <a:pathLst>
              <a:path w="909954" h="2173604">
                <a:moveTo>
                  <a:pt x="909574" y="2173351"/>
                </a:moveTo>
                <a:lnTo>
                  <a:pt x="0" y="0"/>
                </a:lnTo>
              </a:path>
            </a:pathLst>
          </a:custGeom>
          <a:ln w="19050">
            <a:solidFill>
              <a:schemeClr val="bg1"/>
            </a:solidFill>
            <a:prstDash val="sysDash"/>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3" name="object 17">
            <a:extLst>
              <a:ext uri="{FF2B5EF4-FFF2-40B4-BE49-F238E27FC236}">
                <a16:creationId xmlns:a16="http://schemas.microsoft.com/office/drawing/2014/main" id="{6467780E-2883-3E1D-F7EF-277B5DF4F76F}"/>
              </a:ext>
            </a:extLst>
          </p:cNvPr>
          <p:cNvSpPr txBox="1"/>
          <p:nvPr/>
        </p:nvSpPr>
        <p:spPr>
          <a:xfrm>
            <a:off x="3696646" y="5708096"/>
            <a:ext cx="1423099" cy="289823"/>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es-CO" sz="1800" b="0" i="0" u="none" strike="noStrike" kern="1200" cap="none" spc="0" normalizeH="0" baseline="0" noProof="0" dirty="0">
                <a:ln>
                  <a:noFill/>
                </a:ln>
                <a:solidFill>
                  <a:schemeClr val="bg1"/>
                </a:solidFill>
                <a:effectLst/>
                <a:uLnTx/>
                <a:uFillTx/>
                <a:latin typeface="Century Gothic"/>
                <a:ea typeface="+mn-ea"/>
                <a:cs typeface="Century Gothic"/>
              </a:rPr>
              <a:t>INTERPOL</a:t>
            </a:r>
            <a:endParaRPr kumimoji="0" sz="1800" b="0" i="0" u="none" strike="noStrike" kern="1200" cap="none" spc="0" normalizeH="0" baseline="0" noProof="0" dirty="0">
              <a:ln>
                <a:noFill/>
              </a:ln>
              <a:solidFill>
                <a:schemeClr val="bg1"/>
              </a:solidFill>
              <a:effectLst/>
              <a:uLnTx/>
              <a:uFillTx/>
              <a:latin typeface="Century Gothic"/>
              <a:ea typeface="+mn-ea"/>
              <a:cs typeface="Century Gothic"/>
            </a:endParaRPr>
          </a:p>
        </p:txBody>
      </p:sp>
      <p:grpSp>
        <p:nvGrpSpPr>
          <p:cNvPr id="54" name="Grupo 53">
            <a:extLst>
              <a:ext uri="{FF2B5EF4-FFF2-40B4-BE49-F238E27FC236}">
                <a16:creationId xmlns:a16="http://schemas.microsoft.com/office/drawing/2014/main" id="{38046AC7-C49A-1E01-6526-5AEA8FAD3660}"/>
              </a:ext>
            </a:extLst>
          </p:cNvPr>
          <p:cNvGrpSpPr/>
          <p:nvPr/>
        </p:nvGrpSpPr>
        <p:grpSpPr>
          <a:xfrm>
            <a:off x="3560587" y="4409240"/>
            <a:ext cx="445134" cy="459105"/>
            <a:chOff x="5055108" y="1193291"/>
            <a:chExt cx="445134" cy="459105"/>
          </a:xfrm>
        </p:grpSpPr>
        <p:sp>
          <p:nvSpPr>
            <p:cNvPr id="55" name="object 18">
              <a:extLst>
                <a:ext uri="{FF2B5EF4-FFF2-40B4-BE49-F238E27FC236}">
                  <a16:creationId xmlns:a16="http://schemas.microsoft.com/office/drawing/2014/main" id="{97AE82E1-7E5C-C033-13BA-0D0068EDA1D0}"/>
                </a:ext>
              </a:extLst>
            </p:cNvPr>
            <p:cNvSpPr/>
            <p:nvPr/>
          </p:nvSpPr>
          <p:spPr>
            <a:xfrm>
              <a:off x="5055108" y="1193291"/>
              <a:ext cx="445134" cy="459105"/>
            </a:xfrm>
            <a:custGeom>
              <a:avLst/>
              <a:gdLst/>
              <a:ahLst/>
              <a:cxnLst/>
              <a:rect l="l" t="t" r="r" b="b"/>
              <a:pathLst>
                <a:path w="445135" h="459105">
                  <a:moveTo>
                    <a:pt x="222503" y="0"/>
                  </a:moveTo>
                  <a:lnTo>
                    <a:pt x="177647" y="4662"/>
                  </a:lnTo>
                  <a:lnTo>
                    <a:pt x="135874" y="18032"/>
                  </a:lnTo>
                  <a:lnTo>
                    <a:pt x="98077" y="39185"/>
                  </a:lnTo>
                  <a:lnTo>
                    <a:pt x="65150" y="67198"/>
                  </a:lnTo>
                  <a:lnTo>
                    <a:pt x="37986" y="101147"/>
                  </a:lnTo>
                  <a:lnTo>
                    <a:pt x="17478" y="140106"/>
                  </a:lnTo>
                  <a:lnTo>
                    <a:pt x="4518" y="183153"/>
                  </a:lnTo>
                  <a:lnTo>
                    <a:pt x="0" y="229362"/>
                  </a:lnTo>
                  <a:lnTo>
                    <a:pt x="4518" y="275570"/>
                  </a:lnTo>
                  <a:lnTo>
                    <a:pt x="17478" y="318617"/>
                  </a:lnTo>
                  <a:lnTo>
                    <a:pt x="37986" y="357576"/>
                  </a:lnTo>
                  <a:lnTo>
                    <a:pt x="65151" y="391525"/>
                  </a:lnTo>
                  <a:lnTo>
                    <a:pt x="98077" y="419538"/>
                  </a:lnTo>
                  <a:lnTo>
                    <a:pt x="135874" y="440691"/>
                  </a:lnTo>
                  <a:lnTo>
                    <a:pt x="177647" y="454061"/>
                  </a:lnTo>
                  <a:lnTo>
                    <a:pt x="222503" y="458724"/>
                  </a:lnTo>
                  <a:lnTo>
                    <a:pt x="267360" y="454061"/>
                  </a:lnTo>
                  <a:lnTo>
                    <a:pt x="309133" y="440691"/>
                  </a:lnTo>
                  <a:lnTo>
                    <a:pt x="346930" y="419538"/>
                  </a:lnTo>
                  <a:lnTo>
                    <a:pt x="379856" y="391525"/>
                  </a:lnTo>
                  <a:lnTo>
                    <a:pt x="407021" y="357576"/>
                  </a:lnTo>
                  <a:lnTo>
                    <a:pt x="427529" y="318617"/>
                  </a:lnTo>
                  <a:lnTo>
                    <a:pt x="440489" y="275570"/>
                  </a:lnTo>
                  <a:lnTo>
                    <a:pt x="445007" y="229362"/>
                  </a:lnTo>
                  <a:lnTo>
                    <a:pt x="440489" y="183153"/>
                  </a:lnTo>
                  <a:lnTo>
                    <a:pt x="427529" y="140106"/>
                  </a:lnTo>
                  <a:lnTo>
                    <a:pt x="407021" y="101147"/>
                  </a:lnTo>
                  <a:lnTo>
                    <a:pt x="379856" y="67198"/>
                  </a:lnTo>
                  <a:lnTo>
                    <a:pt x="346930" y="39185"/>
                  </a:lnTo>
                  <a:lnTo>
                    <a:pt x="309133" y="18032"/>
                  </a:lnTo>
                  <a:lnTo>
                    <a:pt x="267360" y="4662"/>
                  </a:lnTo>
                  <a:lnTo>
                    <a:pt x="222503" y="0"/>
                  </a:lnTo>
                  <a:close/>
                </a:path>
              </a:pathLst>
            </a:custGeom>
            <a:solidFill>
              <a:srgbClr val="9DC3E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 name="object 19">
              <a:extLst>
                <a:ext uri="{FF2B5EF4-FFF2-40B4-BE49-F238E27FC236}">
                  <a16:creationId xmlns:a16="http://schemas.microsoft.com/office/drawing/2014/main" id="{41CADBEA-4710-F2CD-86A2-48877EFD549B}"/>
                </a:ext>
              </a:extLst>
            </p:cNvPr>
            <p:cNvSpPr/>
            <p:nvPr/>
          </p:nvSpPr>
          <p:spPr>
            <a:xfrm>
              <a:off x="5126735" y="1266444"/>
              <a:ext cx="303530" cy="312420"/>
            </a:xfrm>
            <a:custGeom>
              <a:avLst/>
              <a:gdLst/>
              <a:ahLst/>
              <a:cxnLst/>
              <a:rect l="l" t="t" r="r" b="b"/>
              <a:pathLst>
                <a:path w="303529" h="312419">
                  <a:moveTo>
                    <a:pt x="151637" y="0"/>
                  </a:moveTo>
                  <a:lnTo>
                    <a:pt x="103729" y="7967"/>
                  </a:lnTo>
                  <a:lnTo>
                    <a:pt x="62106" y="30150"/>
                  </a:lnTo>
                  <a:lnTo>
                    <a:pt x="29272" y="63971"/>
                  </a:lnTo>
                  <a:lnTo>
                    <a:pt x="7735" y="106850"/>
                  </a:lnTo>
                  <a:lnTo>
                    <a:pt x="0" y="156209"/>
                  </a:lnTo>
                  <a:lnTo>
                    <a:pt x="7735" y="205569"/>
                  </a:lnTo>
                  <a:lnTo>
                    <a:pt x="29272" y="248448"/>
                  </a:lnTo>
                  <a:lnTo>
                    <a:pt x="62106" y="282269"/>
                  </a:lnTo>
                  <a:lnTo>
                    <a:pt x="103729" y="304452"/>
                  </a:lnTo>
                  <a:lnTo>
                    <a:pt x="151637" y="312419"/>
                  </a:lnTo>
                  <a:lnTo>
                    <a:pt x="199546" y="304452"/>
                  </a:lnTo>
                  <a:lnTo>
                    <a:pt x="241169" y="282269"/>
                  </a:lnTo>
                  <a:lnTo>
                    <a:pt x="274003" y="248448"/>
                  </a:lnTo>
                  <a:lnTo>
                    <a:pt x="295540" y="205569"/>
                  </a:lnTo>
                  <a:lnTo>
                    <a:pt x="303275" y="156209"/>
                  </a:lnTo>
                  <a:lnTo>
                    <a:pt x="295540" y="106850"/>
                  </a:lnTo>
                  <a:lnTo>
                    <a:pt x="274003" y="63971"/>
                  </a:lnTo>
                  <a:lnTo>
                    <a:pt x="241169" y="30150"/>
                  </a:lnTo>
                  <a:lnTo>
                    <a:pt x="199546" y="7967"/>
                  </a:lnTo>
                  <a:lnTo>
                    <a:pt x="151637" y="0"/>
                  </a:lnTo>
                  <a:close/>
                </a:path>
              </a:pathLst>
            </a:custGeom>
            <a:solidFill>
              <a:srgbClr val="FFFFFF"/>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2000" b="1" dirty="0">
                  <a:latin typeface="Calibri"/>
                </a:rPr>
                <a:t>6</a:t>
              </a:r>
              <a:endParaRPr kumimoji="0" sz="2000" b="1" i="0" u="none" strike="noStrike" kern="1200" cap="none" spc="0" normalizeH="0" baseline="0" noProof="0" dirty="0">
                <a:ln>
                  <a:noFill/>
                </a:ln>
                <a:effectLst/>
                <a:uLnTx/>
                <a:uFillTx/>
                <a:latin typeface="Calibri"/>
                <a:ea typeface="+mn-ea"/>
                <a:cs typeface="+mn-cs"/>
              </a:endParaRPr>
            </a:p>
          </p:txBody>
        </p:sp>
      </p:grpSp>
      <p:sp>
        <p:nvSpPr>
          <p:cNvPr id="57" name="object 10">
            <a:extLst>
              <a:ext uri="{FF2B5EF4-FFF2-40B4-BE49-F238E27FC236}">
                <a16:creationId xmlns:a16="http://schemas.microsoft.com/office/drawing/2014/main" id="{2C8CA2C7-7637-D935-81DE-367600E44E67}"/>
              </a:ext>
            </a:extLst>
          </p:cNvPr>
          <p:cNvSpPr/>
          <p:nvPr/>
        </p:nvSpPr>
        <p:spPr>
          <a:xfrm rot="2323577" flipH="1">
            <a:off x="4352593" y="3602679"/>
            <a:ext cx="438367" cy="1196158"/>
          </a:xfrm>
          <a:custGeom>
            <a:avLst/>
            <a:gdLst/>
            <a:ahLst/>
            <a:cxnLst/>
            <a:rect l="l" t="t" r="r" b="b"/>
            <a:pathLst>
              <a:path w="909954" h="2173604">
                <a:moveTo>
                  <a:pt x="909574" y="2173351"/>
                </a:moveTo>
                <a:lnTo>
                  <a:pt x="0" y="0"/>
                </a:lnTo>
              </a:path>
            </a:pathLst>
          </a:custGeom>
          <a:ln w="19050">
            <a:solidFill>
              <a:schemeClr val="bg1"/>
            </a:solidFill>
            <a:prstDash val="sysDash"/>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8" name="object 17">
            <a:extLst>
              <a:ext uri="{FF2B5EF4-FFF2-40B4-BE49-F238E27FC236}">
                <a16:creationId xmlns:a16="http://schemas.microsoft.com/office/drawing/2014/main" id="{C6950177-307B-AEB1-04E8-95AF5518ACC6}"/>
              </a:ext>
            </a:extLst>
          </p:cNvPr>
          <p:cNvSpPr txBox="1"/>
          <p:nvPr/>
        </p:nvSpPr>
        <p:spPr>
          <a:xfrm>
            <a:off x="156435" y="4549101"/>
            <a:ext cx="3454877" cy="289823"/>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es-CO" sz="1800" b="0" i="0" u="none" strike="noStrike" kern="1200" cap="none" spc="0" normalizeH="0" baseline="0" noProof="0" dirty="0">
                <a:ln>
                  <a:noFill/>
                </a:ln>
                <a:solidFill>
                  <a:schemeClr val="bg1"/>
                </a:solidFill>
                <a:effectLst/>
                <a:uLnTx/>
                <a:uFillTx/>
                <a:latin typeface="Century Gothic"/>
                <a:ea typeface="+mn-ea"/>
                <a:cs typeface="Century Gothic"/>
              </a:rPr>
              <a:t>AGENCIAS INTERNACIONALES</a:t>
            </a:r>
          </a:p>
        </p:txBody>
      </p:sp>
      <p:grpSp>
        <p:nvGrpSpPr>
          <p:cNvPr id="59" name="Grupo 58">
            <a:extLst>
              <a:ext uri="{FF2B5EF4-FFF2-40B4-BE49-F238E27FC236}">
                <a16:creationId xmlns:a16="http://schemas.microsoft.com/office/drawing/2014/main" id="{AE38B81E-54CF-535C-3B2B-DF2271007836}"/>
              </a:ext>
            </a:extLst>
          </p:cNvPr>
          <p:cNvGrpSpPr/>
          <p:nvPr/>
        </p:nvGrpSpPr>
        <p:grpSpPr>
          <a:xfrm>
            <a:off x="3251512" y="3695934"/>
            <a:ext cx="445134" cy="459105"/>
            <a:chOff x="5055108" y="1193291"/>
            <a:chExt cx="445134" cy="459105"/>
          </a:xfrm>
        </p:grpSpPr>
        <p:sp>
          <p:nvSpPr>
            <p:cNvPr id="60" name="object 18">
              <a:extLst>
                <a:ext uri="{FF2B5EF4-FFF2-40B4-BE49-F238E27FC236}">
                  <a16:creationId xmlns:a16="http://schemas.microsoft.com/office/drawing/2014/main" id="{B719E4A0-5AB2-2E1C-3D3E-A5EEB74EFC9D}"/>
                </a:ext>
              </a:extLst>
            </p:cNvPr>
            <p:cNvSpPr/>
            <p:nvPr/>
          </p:nvSpPr>
          <p:spPr>
            <a:xfrm>
              <a:off x="5055108" y="1193291"/>
              <a:ext cx="445134" cy="459105"/>
            </a:xfrm>
            <a:custGeom>
              <a:avLst/>
              <a:gdLst/>
              <a:ahLst/>
              <a:cxnLst/>
              <a:rect l="l" t="t" r="r" b="b"/>
              <a:pathLst>
                <a:path w="445135" h="459105">
                  <a:moveTo>
                    <a:pt x="222503" y="0"/>
                  </a:moveTo>
                  <a:lnTo>
                    <a:pt x="177647" y="4662"/>
                  </a:lnTo>
                  <a:lnTo>
                    <a:pt x="135874" y="18032"/>
                  </a:lnTo>
                  <a:lnTo>
                    <a:pt x="98077" y="39185"/>
                  </a:lnTo>
                  <a:lnTo>
                    <a:pt x="65150" y="67198"/>
                  </a:lnTo>
                  <a:lnTo>
                    <a:pt x="37986" y="101147"/>
                  </a:lnTo>
                  <a:lnTo>
                    <a:pt x="17478" y="140106"/>
                  </a:lnTo>
                  <a:lnTo>
                    <a:pt x="4518" y="183153"/>
                  </a:lnTo>
                  <a:lnTo>
                    <a:pt x="0" y="229362"/>
                  </a:lnTo>
                  <a:lnTo>
                    <a:pt x="4518" y="275570"/>
                  </a:lnTo>
                  <a:lnTo>
                    <a:pt x="17478" y="318617"/>
                  </a:lnTo>
                  <a:lnTo>
                    <a:pt x="37986" y="357576"/>
                  </a:lnTo>
                  <a:lnTo>
                    <a:pt x="65151" y="391525"/>
                  </a:lnTo>
                  <a:lnTo>
                    <a:pt x="98077" y="419538"/>
                  </a:lnTo>
                  <a:lnTo>
                    <a:pt x="135874" y="440691"/>
                  </a:lnTo>
                  <a:lnTo>
                    <a:pt x="177647" y="454061"/>
                  </a:lnTo>
                  <a:lnTo>
                    <a:pt x="222503" y="458724"/>
                  </a:lnTo>
                  <a:lnTo>
                    <a:pt x="267360" y="454061"/>
                  </a:lnTo>
                  <a:lnTo>
                    <a:pt x="309133" y="440691"/>
                  </a:lnTo>
                  <a:lnTo>
                    <a:pt x="346930" y="419538"/>
                  </a:lnTo>
                  <a:lnTo>
                    <a:pt x="379856" y="391525"/>
                  </a:lnTo>
                  <a:lnTo>
                    <a:pt x="407021" y="357576"/>
                  </a:lnTo>
                  <a:lnTo>
                    <a:pt x="427529" y="318617"/>
                  </a:lnTo>
                  <a:lnTo>
                    <a:pt x="440489" y="275570"/>
                  </a:lnTo>
                  <a:lnTo>
                    <a:pt x="445007" y="229362"/>
                  </a:lnTo>
                  <a:lnTo>
                    <a:pt x="440489" y="183153"/>
                  </a:lnTo>
                  <a:lnTo>
                    <a:pt x="427529" y="140106"/>
                  </a:lnTo>
                  <a:lnTo>
                    <a:pt x="407021" y="101147"/>
                  </a:lnTo>
                  <a:lnTo>
                    <a:pt x="379856" y="67198"/>
                  </a:lnTo>
                  <a:lnTo>
                    <a:pt x="346930" y="39185"/>
                  </a:lnTo>
                  <a:lnTo>
                    <a:pt x="309133" y="18032"/>
                  </a:lnTo>
                  <a:lnTo>
                    <a:pt x="267360" y="4662"/>
                  </a:lnTo>
                  <a:lnTo>
                    <a:pt x="222503" y="0"/>
                  </a:lnTo>
                  <a:close/>
                </a:path>
              </a:pathLst>
            </a:custGeom>
            <a:solidFill>
              <a:srgbClr val="9DC3E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1" name="object 19">
              <a:extLst>
                <a:ext uri="{FF2B5EF4-FFF2-40B4-BE49-F238E27FC236}">
                  <a16:creationId xmlns:a16="http://schemas.microsoft.com/office/drawing/2014/main" id="{6F258A6A-373B-432C-C87A-4C6D93825675}"/>
                </a:ext>
              </a:extLst>
            </p:cNvPr>
            <p:cNvSpPr/>
            <p:nvPr/>
          </p:nvSpPr>
          <p:spPr>
            <a:xfrm>
              <a:off x="5126735" y="1266444"/>
              <a:ext cx="303530" cy="312420"/>
            </a:xfrm>
            <a:custGeom>
              <a:avLst/>
              <a:gdLst/>
              <a:ahLst/>
              <a:cxnLst/>
              <a:rect l="l" t="t" r="r" b="b"/>
              <a:pathLst>
                <a:path w="303529" h="312419">
                  <a:moveTo>
                    <a:pt x="151637" y="0"/>
                  </a:moveTo>
                  <a:lnTo>
                    <a:pt x="103729" y="7967"/>
                  </a:lnTo>
                  <a:lnTo>
                    <a:pt x="62106" y="30150"/>
                  </a:lnTo>
                  <a:lnTo>
                    <a:pt x="29272" y="63971"/>
                  </a:lnTo>
                  <a:lnTo>
                    <a:pt x="7735" y="106850"/>
                  </a:lnTo>
                  <a:lnTo>
                    <a:pt x="0" y="156209"/>
                  </a:lnTo>
                  <a:lnTo>
                    <a:pt x="7735" y="205569"/>
                  </a:lnTo>
                  <a:lnTo>
                    <a:pt x="29272" y="248448"/>
                  </a:lnTo>
                  <a:lnTo>
                    <a:pt x="62106" y="282269"/>
                  </a:lnTo>
                  <a:lnTo>
                    <a:pt x="103729" y="304452"/>
                  </a:lnTo>
                  <a:lnTo>
                    <a:pt x="151637" y="312419"/>
                  </a:lnTo>
                  <a:lnTo>
                    <a:pt x="199546" y="304452"/>
                  </a:lnTo>
                  <a:lnTo>
                    <a:pt x="241169" y="282269"/>
                  </a:lnTo>
                  <a:lnTo>
                    <a:pt x="274003" y="248448"/>
                  </a:lnTo>
                  <a:lnTo>
                    <a:pt x="295540" y="205569"/>
                  </a:lnTo>
                  <a:lnTo>
                    <a:pt x="303275" y="156209"/>
                  </a:lnTo>
                  <a:lnTo>
                    <a:pt x="295540" y="106850"/>
                  </a:lnTo>
                  <a:lnTo>
                    <a:pt x="274003" y="63971"/>
                  </a:lnTo>
                  <a:lnTo>
                    <a:pt x="241169" y="30150"/>
                  </a:lnTo>
                  <a:lnTo>
                    <a:pt x="199546" y="7967"/>
                  </a:lnTo>
                  <a:lnTo>
                    <a:pt x="151637" y="0"/>
                  </a:lnTo>
                  <a:close/>
                </a:path>
              </a:pathLst>
            </a:custGeom>
            <a:solidFill>
              <a:srgbClr val="FFFFFF"/>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2000" b="1" dirty="0">
                  <a:latin typeface="Calibri"/>
                </a:rPr>
                <a:t>5</a:t>
              </a:r>
              <a:endParaRPr kumimoji="0" sz="2000" b="1" i="0" u="none" strike="noStrike" kern="1200" cap="none" spc="0" normalizeH="0" baseline="0" noProof="0" dirty="0">
                <a:ln>
                  <a:noFill/>
                </a:ln>
                <a:effectLst/>
                <a:uLnTx/>
                <a:uFillTx/>
                <a:latin typeface="Calibri"/>
                <a:ea typeface="+mn-ea"/>
                <a:cs typeface="+mn-cs"/>
              </a:endParaRPr>
            </a:p>
          </p:txBody>
        </p:sp>
      </p:grpSp>
      <p:sp>
        <p:nvSpPr>
          <p:cNvPr id="62" name="object 10">
            <a:extLst>
              <a:ext uri="{FF2B5EF4-FFF2-40B4-BE49-F238E27FC236}">
                <a16:creationId xmlns:a16="http://schemas.microsoft.com/office/drawing/2014/main" id="{DD684A10-EF50-F75C-9BA4-A03274D9AFAB}"/>
              </a:ext>
            </a:extLst>
          </p:cNvPr>
          <p:cNvSpPr/>
          <p:nvPr/>
        </p:nvSpPr>
        <p:spPr>
          <a:xfrm rot="4399554">
            <a:off x="4350752" y="3001012"/>
            <a:ext cx="68106" cy="1372690"/>
          </a:xfrm>
          <a:custGeom>
            <a:avLst/>
            <a:gdLst/>
            <a:ahLst/>
            <a:cxnLst/>
            <a:rect l="l" t="t" r="r" b="b"/>
            <a:pathLst>
              <a:path w="909954" h="2173604">
                <a:moveTo>
                  <a:pt x="909574" y="2173351"/>
                </a:moveTo>
                <a:lnTo>
                  <a:pt x="0" y="0"/>
                </a:lnTo>
              </a:path>
            </a:pathLst>
          </a:custGeom>
          <a:ln w="19050">
            <a:solidFill>
              <a:schemeClr val="bg1"/>
            </a:solidFill>
            <a:prstDash val="sysDash"/>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3" name="object 17">
            <a:extLst>
              <a:ext uri="{FF2B5EF4-FFF2-40B4-BE49-F238E27FC236}">
                <a16:creationId xmlns:a16="http://schemas.microsoft.com/office/drawing/2014/main" id="{AF15626A-D7CD-891B-285E-A3CDC61CD4C4}"/>
              </a:ext>
            </a:extLst>
          </p:cNvPr>
          <p:cNvSpPr txBox="1"/>
          <p:nvPr/>
        </p:nvSpPr>
        <p:spPr>
          <a:xfrm>
            <a:off x="897574" y="3791684"/>
            <a:ext cx="2440969" cy="289823"/>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lang="es-CO" dirty="0">
                <a:solidFill>
                  <a:schemeClr val="bg1"/>
                </a:solidFill>
                <a:latin typeface="Century Gothic"/>
                <a:cs typeface="Century Gothic"/>
              </a:rPr>
              <a:t>CASAS DE CAMBIO</a:t>
            </a:r>
            <a:endParaRPr kumimoji="0" sz="1800" b="0" i="0" u="none" strike="noStrike" kern="1200" cap="none" spc="0" normalizeH="0" baseline="0" noProof="0" dirty="0">
              <a:ln>
                <a:noFill/>
              </a:ln>
              <a:solidFill>
                <a:schemeClr val="bg1"/>
              </a:solidFill>
              <a:effectLst/>
              <a:uLnTx/>
              <a:uFillTx/>
              <a:latin typeface="Century Gothic"/>
              <a:ea typeface="+mn-ea"/>
              <a:cs typeface="Century Gothic"/>
            </a:endParaRPr>
          </a:p>
        </p:txBody>
      </p:sp>
      <p:sp>
        <p:nvSpPr>
          <p:cNvPr id="64" name="object 17">
            <a:extLst>
              <a:ext uri="{FF2B5EF4-FFF2-40B4-BE49-F238E27FC236}">
                <a16:creationId xmlns:a16="http://schemas.microsoft.com/office/drawing/2014/main" id="{DE21667C-C663-D833-1ECA-4C6B4CDA5CD0}"/>
              </a:ext>
            </a:extLst>
          </p:cNvPr>
          <p:cNvSpPr txBox="1"/>
          <p:nvPr/>
        </p:nvSpPr>
        <p:spPr>
          <a:xfrm>
            <a:off x="8677423" y="2371926"/>
            <a:ext cx="2284092" cy="382156"/>
          </a:xfrm>
          <a:prstGeom prst="rect">
            <a:avLst/>
          </a:prstGeom>
          <a:ln>
            <a:solidFill>
              <a:srgbClr val="FF0000"/>
            </a:solidFill>
          </a:ln>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lang="es-CO" sz="2400" dirty="0">
                <a:solidFill>
                  <a:schemeClr val="bg1"/>
                </a:solidFill>
                <a:latin typeface="Century Gothic"/>
                <a:cs typeface="Century Gothic"/>
              </a:rPr>
              <a:t>COYOTES</a:t>
            </a:r>
            <a:endParaRPr kumimoji="0" sz="2400" b="0" i="0" u="none" strike="noStrike" kern="1200" cap="none" spc="0" normalizeH="0" baseline="0" noProof="0" dirty="0">
              <a:ln>
                <a:noFill/>
              </a:ln>
              <a:solidFill>
                <a:schemeClr val="bg1"/>
              </a:solidFill>
              <a:effectLst/>
              <a:uLnTx/>
              <a:uFillTx/>
              <a:latin typeface="Century Gothic"/>
              <a:ea typeface="+mn-ea"/>
              <a:cs typeface="Century Gothic"/>
            </a:endParaRPr>
          </a:p>
        </p:txBody>
      </p:sp>
      <p:sp>
        <p:nvSpPr>
          <p:cNvPr id="65" name="object 17">
            <a:extLst>
              <a:ext uri="{FF2B5EF4-FFF2-40B4-BE49-F238E27FC236}">
                <a16:creationId xmlns:a16="http://schemas.microsoft.com/office/drawing/2014/main" id="{9E3E3870-4589-B3BD-D9CB-5E5812629212}"/>
              </a:ext>
            </a:extLst>
          </p:cNvPr>
          <p:cNvSpPr txBox="1"/>
          <p:nvPr/>
        </p:nvSpPr>
        <p:spPr>
          <a:xfrm>
            <a:off x="7963967" y="3125180"/>
            <a:ext cx="3711004" cy="751488"/>
          </a:xfrm>
          <a:prstGeom prst="rect">
            <a:avLst/>
          </a:prstGeom>
          <a:ln>
            <a:solidFill>
              <a:srgbClr val="FF0000"/>
            </a:solidFill>
          </a:ln>
        </p:spPr>
        <p:txBody>
          <a:bodyPr vert="horz" wrap="square" lIns="0" tIns="12700" rIns="0" bIns="0" rtlCol="0">
            <a:spAutoFit/>
          </a:bodyPr>
          <a:lstStyle>
            <a:defPPr>
              <a:defRPr lang="es-CO"/>
            </a:defPPr>
            <a:lvl1pPr marL="12700" marR="0" lvl="0" indent="0" algn="ctr" fontAlgn="auto">
              <a:lnSpc>
                <a:spcPct val="100000"/>
              </a:lnSpc>
              <a:spcBef>
                <a:spcPts val="100"/>
              </a:spcBef>
              <a:spcAft>
                <a:spcPts val="0"/>
              </a:spcAft>
              <a:buClrTx/>
              <a:buSzTx/>
              <a:buFontTx/>
              <a:buNone/>
              <a:tabLst/>
              <a:defRPr>
                <a:solidFill>
                  <a:schemeClr val="bg1"/>
                </a:solidFill>
                <a:latin typeface="Century Gothic"/>
                <a:cs typeface="Century Gothic"/>
              </a:defRPr>
            </a:lvl1pPr>
          </a:lstStyle>
          <a:p>
            <a:r>
              <a:rPr lang="es-CO" sz="2400" dirty="0"/>
              <a:t>SOCIEDADES COMERCIALES</a:t>
            </a:r>
            <a:endParaRPr sz="2400" dirty="0"/>
          </a:p>
        </p:txBody>
      </p:sp>
      <p:sp>
        <p:nvSpPr>
          <p:cNvPr id="66" name="object 17">
            <a:extLst>
              <a:ext uri="{FF2B5EF4-FFF2-40B4-BE49-F238E27FC236}">
                <a16:creationId xmlns:a16="http://schemas.microsoft.com/office/drawing/2014/main" id="{78AF23BA-BB1E-1441-173F-0627FB25B1A1}"/>
              </a:ext>
            </a:extLst>
          </p:cNvPr>
          <p:cNvSpPr txBox="1"/>
          <p:nvPr/>
        </p:nvSpPr>
        <p:spPr>
          <a:xfrm>
            <a:off x="6931487" y="1560975"/>
            <a:ext cx="690036" cy="4042132"/>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lang="es-CO" sz="32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t>
            </a:r>
          </a:p>
          <a:p>
            <a:pPr marL="12700" marR="0" lvl="0" indent="0" algn="ctr" defTabSz="914400" rtl="0" eaLnBrk="1" fontAlgn="auto" latinLnBrk="0" hangingPunct="1">
              <a:lnSpc>
                <a:spcPct val="100000"/>
              </a:lnSpc>
              <a:spcBef>
                <a:spcPts val="100"/>
              </a:spcBef>
              <a:spcAft>
                <a:spcPts val="0"/>
              </a:spcAft>
              <a:buClrTx/>
              <a:buSzTx/>
              <a:buFontTx/>
              <a:buNone/>
              <a:tabLst/>
              <a:defRPr/>
            </a:pPr>
            <a:r>
              <a:rPr lang="es-CO" sz="32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a:t>
            </a:r>
          </a:p>
          <a:p>
            <a:pPr marL="12700" marR="0" lvl="0" indent="0" algn="ctr" defTabSz="914400" rtl="0" eaLnBrk="1" fontAlgn="auto" latinLnBrk="0" hangingPunct="1">
              <a:lnSpc>
                <a:spcPct val="100000"/>
              </a:lnSpc>
              <a:spcBef>
                <a:spcPts val="100"/>
              </a:spcBef>
              <a:spcAft>
                <a:spcPts val="0"/>
              </a:spcAft>
              <a:buClrTx/>
              <a:buSzTx/>
              <a:buFontTx/>
              <a:buNone/>
              <a:tabLst/>
              <a:defRPr/>
            </a:pPr>
            <a:r>
              <a:rPr lang="es-CO" sz="3200" b="1" dirty="0">
                <a:solidFill>
                  <a:srgbClr val="FFFF00"/>
                </a:solidFill>
                <a:latin typeface="Arial" panose="020B0604020202020204" pitchFamily="34" charset="0"/>
                <a:cs typeface="Arial" panose="020B0604020202020204" pitchFamily="34" charset="0"/>
              </a:rPr>
              <a:t>R</a:t>
            </a:r>
          </a:p>
          <a:p>
            <a:pPr marL="12700" marR="0" lvl="0" indent="0" algn="ctr" defTabSz="914400" rtl="0" eaLnBrk="1" fontAlgn="auto" latinLnBrk="0" hangingPunct="1">
              <a:lnSpc>
                <a:spcPct val="100000"/>
              </a:lnSpc>
              <a:spcBef>
                <a:spcPts val="100"/>
              </a:spcBef>
              <a:spcAft>
                <a:spcPts val="0"/>
              </a:spcAft>
              <a:buClrTx/>
              <a:buSzTx/>
              <a:buFontTx/>
              <a:buNone/>
              <a:tabLst/>
              <a:defRPr/>
            </a:pPr>
            <a:r>
              <a:rPr lang="es-CO" sz="32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t>
            </a:r>
          </a:p>
          <a:p>
            <a:pPr marL="12700" marR="0" lvl="0" indent="0" algn="ctr" defTabSz="914400" rtl="0" eaLnBrk="1" fontAlgn="auto" latinLnBrk="0" hangingPunct="1">
              <a:lnSpc>
                <a:spcPct val="100000"/>
              </a:lnSpc>
              <a:spcBef>
                <a:spcPts val="100"/>
              </a:spcBef>
              <a:spcAft>
                <a:spcPts val="0"/>
              </a:spcAft>
              <a:buClrTx/>
              <a:buSzTx/>
              <a:buFontTx/>
              <a:buNone/>
              <a:tabLst/>
              <a:defRPr/>
            </a:pPr>
            <a:r>
              <a:rPr lang="es-CO" sz="32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a:t>
            </a:r>
          </a:p>
          <a:p>
            <a:pPr marL="12700" marR="0" lvl="0" indent="0" algn="ctr" defTabSz="914400" rtl="0" eaLnBrk="1" fontAlgn="auto" latinLnBrk="0" hangingPunct="1">
              <a:lnSpc>
                <a:spcPct val="100000"/>
              </a:lnSpc>
              <a:spcBef>
                <a:spcPts val="100"/>
              </a:spcBef>
              <a:spcAft>
                <a:spcPts val="0"/>
              </a:spcAft>
              <a:buClrTx/>
              <a:buSzTx/>
              <a:buFontTx/>
              <a:buNone/>
              <a:tabLst/>
              <a:defRPr/>
            </a:pPr>
            <a:r>
              <a:rPr lang="es-CO" sz="32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a:t>
            </a:r>
          </a:p>
          <a:p>
            <a:pPr marL="12700" marR="0" lvl="0" indent="0" algn="ctr" defTabSz="914400" rtl="0" eaLnBrk="1" fontAlgn="auto" latinLnBrk="0" hangingPunct="1">
              <a:lnSpc>
                <a:spcPct val="100000"/>
              </a:lnSpc>
              <a:spcBef>
                <a:spcPts val="100"/>
              </a:spcBef>
              <a:spcAft>
                <a:spcPts val="0"/>
              </a:spcAft>
              <a:buClrTx/>
              <a:buSzTx/>
              <a:buFontTx/>
              <a:buNone/>
              <a:tabLst/>
              <a:defRPr/>
            </a:pPr>
            <a:r>
              <a:rPr lang="es-CO" sz="32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a:t>
            </a:r>
          </a:p>
          <a:p>
            <a:pPr marL="12700" marR="0" lvl="0" indent="0" algn="ctr" defTabSz="914400" rtl="0" eaLnBrk="1" fontAlgn="auto" latinLnBrk="0" hangingPunct="1">
              <a:lnSpc>
                <a:spcPct val="100000"/>
              </a:lnSpc>
              <a:spcBef>
                <a:spcPts val="100"/>
              </a:spcBef>
              <a:spcAft>
                <a:spcPts val="0"/>
              </a:spcAft>
              <a:buClrTx/>
              <a:buSzTx/>
              <a:buFontTx/>
              <a:buNone/>
              <a:tabLst/>
              <a:defRPr/>
            </a:pPr>
            <a:r>
              <a:rPr lang="es-CO" sz="32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t>
            </a:r>
            <a:endParaRPr kumimoji="0" sz="3200" b="1" i="0" u="non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68" name="object 17">
            <a:extLst>
              <a:ext uri="{FF2B5EF4-FFF2-40B4-BE49-F238E27FC236}">
                <a16:creationId xmlns:a16="http://schemas.microsoft.com/office/drawing/2014/main" id="{0F4BE8F1-B62C-3A4D-828E-A8326B34D357}"/>
              </a:ext>
            </a:extLst>
          </p:cNvPr>
          <p:cNvSpPr txBox="1"/>
          <p:nvPr/>
        </p:nvSpPr>
        <p:spPr>
          <a:xfrm>
            <a:off x="7621523" y="4262859"/>
            <a:ext cx="4334480" cy="751488"/>
          </a:xfrm>
          <a:prstGeom prst="rect">
            <a:avLst/>
          </a:prstGeom>
          <a:ln>
            <a:solidFill>
              <a:srgbClr val="FF0000"/>
            </a:solidFill>
          </a:ln>
        </p:spPr>
        <p:txBody>
          <a:bodyPr vert="horz" wrap="square" lIns="0" tIns="12700" rIns="0" bIns="0" rtlCol="0">
            <a:spAutoFit/>
          </a:bodyPr>
          <a:lstStyle>
            <a:defPPr>
              <a:defRPr lang="es-CO"/>
            </a:defPPr>
            <a:lvl1pPr marL="12700" marR="0" lvl="0" indent="0" algn="ctr" fontAlgn="auto">
              <a:lnSpc>
                <a:spcPct val="100000"/>
              </a:lnSpc>
              <a:spcBef>
                <a:spcPts val="100"/>
              </a:spcBef>
              <a:spcAft>
                <a:spcPts val="0"/>
              </a:spcAft>
              <a:buClrTx/>
              <a:buSzTx/>
              <a:buFontTx/>
              <a:buNone/>
              <a:tabLst/>
              <a:defRPr>
                <a:solidFill>
                  <a:schemeClr val="bg1"/>
                </a:solidFill>
                <a:latin typeface="Century Gothic"/>
                <a:cs typeface="Century Gothic"/>
              </a:defRPr>
            </a:lvl1pPr>
          </a:lstStyle>
          <a:p>
            <a:r>
              <a:rPr lang="es-CO" sz="2400" dirty="0"/>
              <a:t>GRUPOS DELICTIVOS ORGANIZADOS</a:t>
            </a:r>
            <a:endParaRPr sz="2400" dirty="0"/>
          </a:p>
        </p:txBody>
      </p:sp>
    </p:spTree>
    <p:extLst>
      <p:ext uri="{BB962C8B-B14F-4D97-AF65-F5344CB8AC3E}">
        <p14:creationId xmlns:p14="http://schemas.microsoft.com/office/powerpoint/2010/main" val="121891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decel="4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46BC91C-EF1C-090D-6A75-A425FE311D54}"/>
              </a:ext>
            </a:extLst>
          </p:cNvPr>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Lst>
          </a:blip>
          <a:stretch>
            <a:fillRect/>
          </a:stretch>
        </p:blipFill>
        <p:spPr>
          <a:xfrm rot="20132508">
            <a:off x="-204668" y="2583970"/>
            <a:ext cx="12603761" cy="1743075"/>
          </a:xfrm>
          <a:prstGeom prst="rect">
            <a:avLst/>
          </a:prstGeom>
        </p:spPr>
      </p:pic>
      <p:sp>
        <p:nvSpPr>
          <p:cNvPr id="8" name="Rectangle: Rounded Corners 17">
            <a:extLst>
              <a:ext uri="{FF2B5EF4-FFF2-40B4-BE49-F238E27FC236}">
                <a16:creationId xmlns:a16="http://schemas.microsoft.com/office/drawing/2014/main" id="{68E41924-7946-8961-3F57-C8F153262E18}"/>
              </a:ext>
            </a:extLst>
          </p:cNvPr>
          <p:cNvSpPr/>
          <p:nvPr/>
        </p:nvSpPr>
        <p:spPr>
          <a:xfrm>
            <a:off x="9099755" y="5725373"/>
            <a:ext cx="2856248" cy="1036685"/>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12" name="Grupo 11">
            <a:extLst>
              <a:ext uri="{FF2B5EF4-FFF2-40B4-BE49-F238E27FC236}">
                <a16:creationId xmlns:a16="http://schemas.microsoft.com/office/drawing/2014/main" id="{823A31C6-CE67-7ADE-7657-9A9CBFF127A6}"/>
              </a:ext>
            </a:extLst>
          </p:cNvPr>
          <p:cNvGrpSpPr/>
          <p:nvPr/>
        </p:nvGrpSpPr>
        <p:grpSpPr>
          <a:xfrm>
            <a:off x="9281824" y="5799678"/>
            <a:ext cx="2534989" cy="872319"/>
            <a:chOff x="9281824" y="5799678"/>
            <a:chExt cx="2534989" cy="872319"/>
          </a:xfrm>
        </p:grpSpPr>
        <p:pic>
          <p:nvPicPr>
            <p:cNvPr id="9" name="Imagen 8">
              <a:extLst>
                <a:ext uri="{FF2B5EF4-FFF2-40B4-BE49-F238E27FC236}">
                  <a16:creationId xmlns:a16="http://schemas.microsoft.com/office/drawing/2014/main" id="{3570067D-A385-6B72-7835-42548F45D6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81824" y="5844856"/>
              <a:ext cx="783402" cy="781965"/>
            </a:xfrm>
            <a:prstGeom prst="rect">
              <a:avLst/>
            </a:prstGeom>
          </p:spPr>
        </p:pic>
        <p:pic>
          <p:nvPicPr>
            <p:cNvPr id="10" name="Imagen 9">
              <a:extLst>
                <a:ext uri="{FF2B5EF4-FFF2-40B4-BE49-F238E27FC236}">
                  <a16:creationId xmlns:a16="http://schemas.microsoft.com/office/drawing/2014/main" id="{BE3F274D-7F26-3AB8-A7CC-A2382CF1CD1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87172" y="5877032"/>
              <a:ext cx="731690" cy="731690"/>
            </a:xfrm>
            <a:prstGeom prst="ellipse">
              <a:avLst/>
            </a:prstGeom>
          </p:spPr>
        </p:pic>
        <p:pic>
          <p:nvPicPr>
            <p:cNvPr id="11" name="Marcador de contenido 3">
              <a:extLst>
                <a:ext uri="{FF2B5EF4-FFF2-40B4-BE49-F238E27FC236}">
                  <a16:creationId xmlns:a16="http://schemas.microsoft.com/office/drawing/2014/main" id="{EE3D62D8-838B-8713-9D65-0F75F00C4827}"/>
                </a:ext>
              </a:extLst>
            </p:cNvPr>
            <p:cNvPicPr>
              <a:picLocks noChangeAspect="1"/>
            </p:cNvPicPr>
            <p:nvPr/>
          </p:nvPicPr>
          <p:blipFill>
            <a:blip r:embed="rId6" cstate="print">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a:off x="10944494" y="5799678"/>
              <a:ext cx="872319" cy="872319"/>
            </a:xfrm>
            <a:prstGeom prst="rect">
              <a:avLst/>
            </a:prstGeom>
          </p:spPr>
        </p:pic>
      </p:grpSp>
      <p:pic>
        <p:nvPicPr>
          <p:cNvPr id="6" name="Imagen 5">
            <a:extLst>
              <a:ext uri="{FF2B5EF4-FFF2-40B4-BE49-F238E27FC236}">
                <a16:creationId xmlns:a16="http://schemas.microsoft.com/office/drawing/2014/main" id="{E970A8B9-EC8C-B581-536C-9FD27B6CF3C1}"/>
              </a:ext>
            </a:extLst>
          </p:cNvPr>
          <p:cNvPicPr>
            <a:picLocks noChangeAspect="1"/>
          </p:cNvPicPr>
          <p:nvPr/>
        </p:nvPicPr>
        <p:blipFill>
          <a:blip r:embed="rId7">
            <a:clrChange>
              <a:clrFrom>
                <a:srgbClr val="48494E"/>
              </a:clrFrom>
              <a:clrTo>
                <a:srgbClr val="48494E">
                  <a:alpha val="0"/>
                </a:srgbClr>
              </a:clrTo>
            </a:clrChange>
            <a:duotone>
              <a:prstClr val="black"/>
              <a:schemeClr val="tx2">
                <a:tint val="45000"/>
                <a:satMod val="400000"/>
              </a:schemeClr>
            </a:duotone>
          </a:blip>
          <a:stretch>
            <a:fillRect/>
          </a:stretch>
        </p:blipFill>
        <p:spPr>
          <a:xfrm>
            <a:off x="2263515" y="1848072"/>
            <a:ext cx="7703998" cy="4507101"/>
          </a:xfrm>
          <a:prstGeom prst="ellipse">
            <a:avLst/>
          </a:prstGeom>
          <a:ln>
            <a:noFill/>
          </a:ln>
          <a:effectLst>
            <a:softEdge rad="112500"/>
          </a:effectLst>
        </p:spPr>
      </p:pic>
      <p:sp>
        <p:nvSpPr>
          <p:cNvPr id="13" name="CuadroTexto 12">
            <a:extLst>
              <a:ext uri="{FF2B5EF4-FFF2-40B4-BE49-F238E27FC236}">
                <a16:creationId xmlns:a16="http://schemas.microsoft.com/office/drawing/2014/main" id="{0795C392-1E87-C88F-C849-B8835369B932}"/>
              </a:ext>
            </a:extLst>
          </p:cNvPr>
          <p:cNvSpPr txBox="1"/>
          <p:nvPr/>
        </p:nvSpPr>
        <p:spPr>
          <a:xfrm>
            <a:off x="-2" y="1345245"/>
            <a:ext cx="12192000" cy="1446550"/>
          </a:xfrm>
          <a:prstGeom prst="rect">
            <a:avLst/>
          </a:prstGeom>
          <a:noFill/>
        </p:spPr>
        <p:txBody>
          <a:bodyPr wrap="square" rtlCol="0">
            <a:spAutoFit/>
          </a:bodyPr>
          <a:lstStyle/>
          <a:p>
            <a:pPr algn="ctr"/>
            <a:r>
              <a:rPr lang="es-CO" sz="4800" b="1" dirty="0">
                <a:solidFill>
                  <a:srgbClr val="FFFF00"/>
                </a:solidFill>
                <a:effectLst>
                  <a:outerShdw blurRad="38100" dist="38100" dir="2700000" algn="tl">
                    <a:srgbClr val="000000">
                      <a:alpha val="43137"/>
                    </a:srgbClr>
                  </a:outerShdw>
                </a:effectLst>
              </a:rPr>
              <a:t>OPERACIÓN “HUAMAN”</a:t>
            </a:r>
          </a:p>
          <a:p>
            <a:pPr algn="ctr"/>
            <a:r>
              <a:rPr lang="es-CO" sz="4000" b="1" dirty="0">
                <a:solidFill>
                  <a:srgbClr val="FFFF00"/>
                </a:solidFill>
                <a:effectLst>
                  <a:outerShdw blurRad="38100" dist="38100" dir="2700000" algn="tl">
                    <a:srgbClr val="000000">
                      <a:alpha val="43137"/>
                    </a:srgbClr>
                  </a:outerShdw>
                </a:effectLst>
              </a:rPr>
              <a:t>POLICÍA NACIONAL DE COLOMBIA</a:t>
            </a:r>
          </a:p>
        </p:txBody>
      </p:sp>
    </p:spTree>
    <p:extLst>
      <p:ext uri="{BB962C8B-B14F-4D97-AF65-F5344CB8AC3E}">
        <p14:creationId xmlns:p14="http://schemas.microsoft.com/office/powerpoint/2010/main" val="1260731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decel="4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5839</TotalTime>
  <Words>1138</Words>
  <Application>Microsoft Office PowerPoint</Application>
  <PresentationFormat>Panorámica</PresentationFormat>
  <Paragraphs>141</Paragraphs>
  <Slides>18</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18</vt:i4>
      </vt:variant>
    </vt:vector>
  </HeadingPairs>
  <TitlesOfParts>
    <vt:vector size="27" baseType="lpstr">
      <vt:lpstr>Arial</vt:lpstr>
      <vt:lpstr>Calibri</vt:lpstr>
      <vt:lpstr>Calibri Light</vt:lpstr>
      <vt:lpstr>Century Gothic</vt:lpstr>
      <vt:lpstr>Exo</vt:lpstr>
      <vt:lpstr>Open Sans</vt:lpstr>
      <vt:lpstr>ReithSans</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LEO DIAZ</dc:creator>
  <cp:lastModifiedBy>LEO DIAZ</cp:lastModifiedBy>
  <cp:revision>44</cp:revision>
  <dcterms:created xsi:type="dcterms:W3CDTF">2022-07-19T15:47:18Z</dcterms:created>
  <dcterms:modified xsi:type="dcterms:W3CDTF">2022-07-26T13:25:30Z</dcterms:modified>
</cp:coreProperties>
</file>